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8"/>
  </p:notes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6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A61A6C-66EC-4C4D-9887-5BEE5A32F86F}" type="datetimeFigureOut">
              <a:rPr lang="en-US" smtClean="0"/>
              <a:pPr/>
              <a:t>3/5/2013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2C13E0-12E6-47EF-8160-9F4A5DDDF29C}" type="slidenum">
              <a:rPr lang="en-US" smtClean="0"/>
              <a:pPr/>
              <a:t>‹#›</a:t>
            </a:fld>
            <a:endParaRPr lang="en-US"/>
          </a:p>
        </p:txBody>
      </p:sp>
    </p:spTree>
    <p:extLst>
      <p:ext uri="{BB962C8B-B14F-4D97-AF65-F5344CB8AC3E}">
        <p14:creationId xmlns:p14="http://schemas.microsoft.com/office/powerpoint/2010/main" val="686651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endParaRPr lang="en-US"/>
          </a:p>
        </p:txBody>
      </p:sp>
      <p:sp>
        <p:nvSpPr>
          <p:cNvPr id="4" name="Substituent număr diapozitiv 3"/>
          <p:cNvSpPr>
            <a:spLocks noGrp="1"/>
          </p:cNvSpPr>
          <p:nvPr>
            <p:ph type="sldNum" sz="quarter" idx="10"/>
          </p:nvPr>
        </p:nvSpPr>
        <p:spPr/>
        <p:txBody>
          <a:bodyPr/>
          <a:lstStyle/>
          <a:p>
            <a:fld id="{DA2C13E0-12E6-47EF-8160-9F4A5DDDF29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endParaRPr lang="en-US"/>
          </a:p>
        </p:txBody>
      </p:sp>
      <p:sp>
        <p:nvSpPr>
          <p:cNvPr id="4" name="Substituent număr diapozitiv 3"/>
          <p:cNvSpPr>
            <a:spLocks noGrp="1"/>
          </p:cNvSpPr>
          <p:nvPr>
            <p:ph type="sldNum" sz="quarter" idx="10"/>
          </p:nvPr>
        </p:nvSpPr>
        <p:spPr/>
        <p:txBody>
          <a:bodyPr/>
          <a:lstStyle/>
          <a:p>
            <a:fld id="{DA2C13E0-12E6-47EF-8160-9F4A5DDDF29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endParaRPr lang="en-US" dirty="0"/>
          </a:p>
        </p:txBody>
      </p:sp>
      <p:sp>
        <p:nvSpPr>
          <p:cNvPr id="4" name="Substituent număr diapozitiv 3"/>
          <p:cNvSpPr>
            <a:spLocks noGrp="1"/>
          </p:cNvSpPr>
          <p:nvPr>
            <p:ph type="sldNum" sz="quarter" idx="10"/>
          </p:nvPr>
        </p:nvSpPr>
        <p:spPr/>
        <p:txBody>
          <a:bodyPr/>
          <a:lstStyle/>
          <a:p>
            <a:fld id="{DA2C13E0-12E6-47EF-8160-9F4A5DDDF29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endParaRPr lang="en-US"/>
          </a:p>
        </p:txBody>
      </p:sp>
      <p:sp>
        <p:nvSpPr>
          <p:cNvPr id="4" name="Substituent număr diapozitiv 3"/>
          <p:cNvSpPr>
            <a:spLocks noGrp="1"/>
          </p:cNvSpPr>
          <p:nvPr>
            <p:ph type="sldNum" sz="quarter" idx="10"/>
          </p:nvPr>
        </p:nvSpPr>
        <p:spPr/>
        <p:txBody>
          <a:bodyPr/>
          <a:lstStyle/>
          <a:p>
            <a:fld id="{DA2C13E0-12E6-47EF-8160-9F4A5DDDF29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endParaRPr lang="en-US"/>
          </a:p>
        </p:txBody>
      </p:sp>
      <p:sp>
        <p:nvSpPr>
          <p:cNvPr id="4" name="Substituent număr diapozitiv 3"/>
          <p:cNvSpPr>
            <a:spLocks noGrp="1"/>
          </p:cNvSpPr>
          <p:nvPr>
            <p:ph type="sldNum" sz="quarter" idx="10"/>
          </p:nvPr>
        </p:nvSpPr>
        <p:spPr/>
        <p:txBody>
          <a:bodyPr/>
          <a:lstStyle/>
          <a:p>
            <a:fld id="{DA2C13E0-12E6-47EF-8160-9F4A5DDDF29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endParaRPr lang="en-US"/>
          </a:p>
        </p:txBody>
      </p:sp>
      <p:sp>
        <p:nvSpPr>
          <p:cNvPr id="4" name="Substituent număr diapozitiv 3"/>
          <p:cNvSpPr>
            <a:spLocks noGrp="1"/>
          </p:cNvSpPr>
          <p:nvPr>
            <p:ph type="sldNum" sz="quarter" idx="10"/>
          </p:nvPr>
        </p:nvSpPr>
        <p:spPr/>
        <p:txBody>
          <a:bodyPr/>
          <a:lstStyle/>
          <a:p>
            <a:fld id="{DA2C13E0-12E6-47EF-8160-9F4A5DDDF29C}"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8" name="Titlu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o-RO" smtClean="0"/>
              <a:t>Faceți clic pentru a edita stilul de titlu Coordonator</a:t>
            </a:r>
            <a:endParaRPr kumimoji="0" lang="en-US"/>
          </a:p>
        </p:txBody>
      </p:sp>
      <p:sp>
        <p:nvSpPr>
          <p:cNvPr id="28" name="Substituent dată 27"/>
          <p:cNvSpPr>
            <a:spLocks noGrp="1"/>
          </p:cNvSpPr>
          <p:nvPr>
            <p:ph type="dt" sz="half" idx="10"/>
          </p:nvPr>
        </p:nvSpPr>
        <p:spPr/>
        <p:txBody>
          <a:bodyPr/>
          <a:lstStyle/>
          <a:p>
            <a:fld id="{10FA2A00-B52D-499C-8AE2-AF314736150B}" type="datetimeFigureOut">
              <a:rPr lang="en-US" smtClean="0"/>
              <a:pPr/>
              <a:t>3/5/2013</a:t>
            </a:fld>
            <a:endParaRPr lang="en-US"/>
          </a:p>
        </p:txBody>
      </p:sp>
      <p:sp>
        <p:nvSpPr>
          <p:cNvPr id="17" name="Substituent subsol 16"/>
          <p:cNvSpPr>
            <a:spLocks noGrp="1"/>
          </p:cNvSpPr>
          <p:nvPr>
            <p:ph type="ftr" sz="quarter" idx="11"/>
          </p:nvPr>
        </p:nvSpPr>
        <p:spPr/>
        <p:txBody>
          <a:bodyPr/>
          <a:lstStyle/>
          <a:p>
            <a:endParaRPr lang="en-US"/>
          </a:p>
        </p:txBody>
      </p:sp>
      <p:sp>
        <p:nvSpPr>
          <p:cNvPr id="29" name="Substituent număr diapozitiv 28"/>
          <p:cNvSpPr>
            <a:spLocks noGrp="1"/>
          </p:cNvSpPr>
          <p:nvPr>
            <p:ph type="sldNum" sz="quarter" idx="12"/>
          </p:nvPr>
        </p:nvSpPr>
        <p:spPr/>
        <p:txBody>
          <a:bodyPr/>
          <a:lstStyle/>
          <a:p>
            <a:fld id="{E0EA8BAC-12A8-4D0A-883C-6C733A69B99B}" type="slidenum">
              <a:rPr lang="en-US" smtClean="0"/>
              <a:pPr/>
              <a:t>‹#›</a:t>
            </a:fld>
            <a:endParaRPr lang="en-US"/>
          </a:p>
        </p:txBody>
      </p:sp>
      <p:sp>
        <p:nvSpPr>
          <p:cNvPr id="9" name="Subtitlu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o-RO" smtClean="0"/>
              <a:t>Faceți clic pentru editarea stilului de subtitlu al coordonatorului</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p:txBody>
          <a:bodyPr vert="eaVer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10FA2A00-B52D-499C-8AE2-AF314736150B}" type="datetimeFigureOut">
              <a:rPr lang="en-US" smtClean="0"/>
              <a:pPr/>
              <a:t>3/5/2013</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E0EA8BAC-12A8-4D0A-883C-6C733A69B9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74638"/>
            <a:ext cx="2057400" cy="5851525"/>
          </a:xfrm>
        </p:spPr>
        <p:txBody>
          <a:bodyPr vert="eaVert"/>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a:xfrm>
            <a:off x="457200" y="274638"/>
            <a:ext cx="6019800" cy="5851525"/>
          </a:xfrm>
        </p:spPr>
        <p:txBody>
          <a:bodyPr vert="eaVer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10FA2A00-B52D-499C-8AE2-AF314736150B}" type="datetimeFigureOut">
              <a:rPr lang="en-US" smtClean="0"/>
              <a:pPr/>
              <a:t>3/5/2013</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E0EA8BAC-12A8-4D0A-883C-6C733A69B9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3" name="Substituent conținut 2"/>
          <p:cNvSpPr>
            <a:spLocks noGrp="1"/>
          </p:cNvSpPr>
          <p:nvPr>
            <p:ph idx="1"/>
          </p:nvPr>
        </p:nvSpPr>
        <p:spPr/>
        <p:txBody>
          <a:body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10FA2A00-B52D-499C-8AE2-AF314736150B}" type="datetimeFigureOut">
              <a:rPr lang="en-US" smtClean="0"/>
              <a:pPr/>
              <a:t>3/5/2013</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E0EA8BAC-12A8-4D0A-883C-6C733A69B9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bg>
      <p:bgRef idx="1003">
        <a:schemeClr val="bg2"/>
      </p:bgRef>
    </p:bg>
    <p:spTree>
      <p:nvGrpSpPr>
        <p:cNvPr id="1" name=""/>
        <p:cNvGrpSpPr/>
        <p:nvPr/>
      </p:nvGrpSpPr>
      <p:grpSpPr>
        <a:xfrm>
          <a:off x="0" y="0"/>
          <a:ext cx="0" cy="0"/>
          <a:chOff x="0" y="0"/>
          <a:chExt cx="0" cy="0"/>
        </a:xfrm>
      </p:grpSpPr>
      <p:sp>
        <p:nvSpPr>
          <p:cNvPr id="2" name="Titlu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o-RO" smtClean="0"/>
              <a:t>Faceți clic pentru a edita stilul de titlu Coordonator</a:t>
            </a:r>
            <a:endParaRPr kumimoji="0" lang="en-US"/>
          </a:p>
        </p:txBody>
      </p:sp>
      <p:sp>
        <p:nvSpPr>
          <p:cNvPr id="3" name="Substituent tex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o-RO" smtClean="0"/>
              <a:t>Faceți clic pentru a edita stilurile de text Coordonator</a:t>
            </a:r>
          </a:p>
        </p:txBody>
      </p:sp>
      <p:sp>
        <p:nvSpPr>
          <p:cNvPr id="4" name="Substituent dată 3"/>
          <p:cNvSpPr>
            <a:spLocks noGrp="1"/>
          </p:cNvSpPr>
          <p:nvPr>
            <p:ph type="dt" sz="half" idx="10"/>
          </p:nvPr>
        </p:nvSpPr>
        <p:spPr/>
        <p:txBody>
          <a:bodyPr/>
          <a:lstStyle/>
          <a:p>
            <a:fld id="{10FA2A00-B52D-499C-8AE2-AF314736150B}" type="datetimeFigureOut">
              <a:rPr lang="en-US" smtClean="0"/>
              <a:pPr/>
              <a:t>3/5/2013</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a:xfrm>
            <a:off x="7924800" y="6416675"/>
            <a:ext cx="762000" cy="365125"/>
          </a:xfrm>
        </p:spPr>
        <p:txBody>
          <a:bodyPr/>
          <a:lstStyle/>
          <a:p>
            <a:fld id="{E0EA8BAC-12A8-4D0A-883C-6C733A69B99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3" name="Substituent conținut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conținut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p:txBody>
          <a:bodyPr/>
          <a:lstStyle/>
          <a:p>
            <a:fld id="{10FA2A00-B52D-499C-8AE2-AF314736150B}" type="datetimeFigureOut">
              <a:rPr lang="en-US" smtClean="0"/>
              <a:pPr/>
              <a:t>3/5/2013</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E0EA8BAC-12A8-4D0A-883C-6C733A69B9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8229600" cy="1143000"/>
          </a:xfrm>
        </p:spPr>
        <p:txBody>
          <a:bodyPr anchor="ctr"/>
          <a:lstStyle>
            <a:lvl1pPr>
              <a:defRPr/>
            </a:lvl1pPr>
          </a:lstStyle>
          <a:p>
            <a:r>
              <a:rPr kumimoji="0" lang="ro-RO" smtClean="0"/>
              <a:t>Faceți clic pentru a edita stilul de titlu Coordonator</a:t>
            </a:r>
            <a:endParaRPr kumimoji="0" lang="en-US"/>
          </a:p>
        </p:txBody>
      </p:sp>
      <p:sp>
        <p:nvSpPr>
          <p:cNvPr id="3" name="Substituent tex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o-RO" smtClean="0"/>
              <a:t>Faceți clic pentru a edita stilurile de text Coordonator</a:t>
            </a:r>
          </a:p>
        </p:txBody>
      </p:sp>
      <p:sp>
        <p:nvSpPr>
          <p:cNvPr id="4" name="Substituent tex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o-RO" smtClean="0"/>
              <a:t>Faceți clic pentru a edita stilurile de text Coordonator</a:t>
            </a:r>
          </a:p>
        </p:txBody>
      </p:sp>
      <p:sp>
        <p:nvSpPr>
          <p:cNvPr id="5" name="Substituent conținut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6" name="Substituent conținut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7" name="Substituent dată 6"/>
          <p:cNvSpPr>
            <a:spLocks noGrp="1"/>
          </p:cNvSpPr>
          <p:nvPr>
            <p:ph type="dt" sz="half" idx="10"/>
          </p:nvPr>
        </p:nvSpPr>
        <p:spPr/>
        <p:txBody>
          <a:bodyPr/>
          <a:lstStyle/>
          <a:p>
            <a:fld id="{10FA2A00-B52D-499C-8AE2-AF314736150B}" type="datetimeFigureOut">
              <a:rPr lang="en-US" smtClean="0"/>
              <a:pPr/>
              <a:t>3/5/2013</a:t>
            </a:fld>
            <a:endParaRPr lang="en-US"/>
          </a:p>
        </p:txBody>
      </p:sp>
      <p:sp>
        <p:nvSpPr>
          <p:cNvPr id="8" name="Substituent subsol 7"/>
          <p:cNvSpPr>
            <a:spLocks noGrp="1"/>
          </p:cNvSpPr>
          <p:nvPr>
            <p:ph type="ftr" sz="quarter" idx="11"/>
          </p:nvPr>
        </p:nvSpPr>
        <p:spPr/>
        <p:txBody>
          <a:bodyPr/>
          <a:lstStyle/>
          <a:p>
            <a:endParaRPr lang="en-US"/>
          </a:p>
        </p:txBody>
      </p:sp>
      <p:sp>
        <p:nvSpPr>
          <p:cNvPr id="9" name="Substituent număr diapozitiv 8"/>
          <p:cNvSpPr>
            <a:spLocks noGrp="1"/>
          </p:cNvSpPr>
          <p:nvPr>
            <p:ph type="sldNum" sz="quarter" idx="12"/>
          </p:nvPr>
        </p:nvSpPr>
        <p:spPr/>
        <p:txBody>
          <a:bodyPr/>
          <a:lstStyle/>
          <a:p>
            <a:fld id="{E0EA8BAC-12A8-4D0A-883C-6C733A69B9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3" name="Substituent dată 2"/>
          <p:cNvSpPr>
            <a:spLocks noGrp="1"/>
          </p:cNvSpPr>
          <p:nvPr>
            <p:ph type="dt" sz="half" idx="10"/>
          </p:nvPr>
        </p:nvSpPr>
        <p:spPr/>
        <p:txBody>
          <a:bodyPr/>
          <a:lstStyle/>
          <a:p>
            <a:fld id="{10FA2A00-B52D-499C-8AE2-AF314736150B}" type="datetimeFigureOut">
              <a:rPr lang="en-US" smtClean="0"/>
              <a:pPr/>
              <a:t>3/5/2013</a:t>
            </a:fld>
            <a:endParaRPr lang="en-US"/>
          </a:p>
        </p:txBody>
      </p:sp>
      <p:sp>
        <p:nvSpPr>
          <p:cNvPr id="4" name="Substituent subsol 3"/>
          <p:cNvSpPr>
            <a:spLocks noGrp="1"/>
          </p:cNvSpPr>
          <p:nvPr>
            <p:ph type="ftr" sz="quarter" idx="11"/>
          </p:nvPr>
        </p:nvSpPr>
        <p:spPr/>
        <p:txBody>
          <a:bodyPr/>
          <a:lstStyle/>
          <a:p>
            <a:endParaRPr lang="en-US"/>
          </a:p>
        </p:txBody>
      </p:sp>
      <p:sp>
        <p:nvSpPr>
          <p:cNvPr id="5" name="Substituent număr diapozitiv 4"/>
          <p:cNvSpPr>
            <a:spLocks noGrp="1"/>
          </p:cNvSpPr>
          <p:nvPr>
            <p:ph type="sldNum" sz="quarter" idx="12"/>
          </p:nvPr>
        </p:nvSpPr>
        <p:spPr/>
        <p:txBody>
          <a:bodyPr/>
          <a:lstStyle/>
          <a:p>
            <a:fld id="{E0EA8BAC-12A8-4D0A-883C-6C733A69B9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fld id="{10FA2A00-B52D-499C-8AE2-AF314736150B}" type="datetimeFigureOut">
              <a:rPr lang="en-US" smtClean="0"/>
              <a:pPr/>
              <a:t>3/5/2013</a:t>
            </a:fld>
            <a:endParaRPr lang="en-US"/>
          </a:p>
        </p:txBody>
      </p:sp>
      <p:sp>
        <p:nvSpPr>
          <p:cNvPr id="3" name="Substituent subsol 2"/>
          <p:cNvSpPr>
            <a:spLocks noGrp="1"/>
          </p:cNvSpPr>
          <p:nvPr>
            <p:ph type="ftr" sz="quarter" idx="11"/>
          </p:nvPr>
        </p:nvSpPr>
        <p:spPr/>
        <p:txBody>
          <a:bodyPr/>
          <a:lstStyle/>
          <a:p>
            <a:endParaRPr lang="en-US"/>
          </a:p>
        </p:txBody>
      </p:sp>
      <p:sp>
        <p:nvSpPr>
          <p:cNvPr id="4" name="Substituent număr diapozitiv 3"/>
          <p:cNvSpPr>
            <a:spLocks noGrp="1"/>
          </p:cNvSpPr>
          <p:nvPr>
            <p:ph type="sldNum" sz="quarter" idx="12"/>
          </p:nvPr>
        </p:nvSpPr>
        <p:spPr/>
        <p:txBody>
          <a:bodyPr/>
          <a:lstStyle/>
          <a:p>
            <a:fld id="{E0EA8BAC-12A8-4D0A-883C-6C733A69B9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o-RO" smtClean="0"/>
              <a:t>Faceți clic pentru a edita stilul de titlu Coordonator</a:t>
            </a:r>
            <a:endParaRPr kumimoji="0" lang="en-US"/>
          </a:p>
        </p:txBody>
      </p:sp>
      <p:sp>
        <p:nvSpPr>
          <p:cNvPr id="3" name="Substituent tex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o-RO" smtClean="0"/>
              <a:t>Faceți clic pentru a edita stilurile de text Coordonator</a:t>
            </a:r>
          </a:p>
        </p:txBody>
      </p:sp>
      <p:sp>
        <p:nvSpPr>
          <p:cNvPr id="4" name="Substituent conținut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p:txBody>
          <a:bodyPr/>
          <a:lstStyle/>
          <a:p>
            <a:fld id="{10FA2A00-B52D-499C-8AE2-AF314736150B}" type="datetimeFigureOut">
              <a:rPr lang="en-US" smtClean="0"/>
              <a:pPr/>
              <a:t>3/5/2013</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E0EA8BAC-12A8-4D0A-883C-6C733A69B9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o-RO" smtClean="0"/>
              <a:t>Faceți clic pentru a edita stilul de titlu Coordonator</a:t>
            </a:r>
            <a:endParaRPr kumimoji="0" lang="en-US"/>
          </a:p>
        </p:txBody>
      </p:sp>
      <p:sp>
        <p:nvSpPr>
          <p:cNvPr id="3" name="Substituent imagin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o-RO" smtClean="0">
                <a:solidFill>
                  <a:schemeClr val="lt1"/>
                </a:solidFill>
                <a:latin typeface="+mn-lt"/>
                <a:ea typeface="+mn-ea"/>
                <a:cs typeface="+mn-cs"/>
              </a:rPr>
              <a:t>Faceți clic pe pictogramă pentru a adăuga o imagine</a:t>
            </a:r>
            <a:endParaRPr kumimoji="0" lang="en-US" dirty="0">
              <a:solidFill>
                <a:schemeClr val="lt1"/>
              </a:solidFill>
              <a:latin typeface="+mn-lt"/>
              <a:ea typeface="+mn-ea"/>
              <a:cs typeface="+mn-cs"/>
            </a:endParaRPr>
          </a:p>
        </p:txBody>
      </p:sp>
      <p:sp>
        <p:nvSpPr>
          <p:cNvPr id="4" name="Substituent tex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o-RO" smtClean="0"/>
              <a:t>Faceți clic pentru a edita stilurile de text Coordonator</a:t>
            </a:r>
          </a:p>
        </p:txBody>
      </p:sp>
      <p:sp>
        <p:nvSpPr>
          <p:cNvPr id="5" name="Substituent dată 4"/>
          <p:cNvSpPr>
            <a:spLocks noGrp="1"/>
          </p:cNvSpPr>
          <p:nvPr>
            <p:ph type="dt" sz="half" idx="10"/>
          </p:nvPr>
        </p:nvSpPr>
        <p:spPr/>
        <p:txBody>
          <a:bodyPr/>
          <a:lstStyle/>
          <a:p>
            <a:fld id="{10FA2A00-B52D-499C-8AE2-AF314736150B}" type="datetimeFigureOut">
              <a:rPr lang="en-US" smtClean="0"/>
              <a:pPr/>
              <a:t>3/5/2013</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E0EA8BAC-12A8-4D0A-883C-6C733A69B9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Substituent titlu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o-RO" smtClean="0"/>
              <a:t>Faceți clic pentru a edita stilul de titlu Coordonator</a:t>
            </a:r>
            <a:endParaRPr kumimoji="0" lang="en-US"/>
          </a:p>
        </p:txBody>
      </p:sp>
      <p:sp>
        <p:nvSpPr>
          <p:cNvPr id="13" name="Substituent tex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o-RO" smtClean="0"/>
              <a:t>Faceți clic pentru a edita stilurile de text Coordonator</a:t>
            </a:r>
          </a:p>
          <a:p>
            <a:pPr lvl="1" eaLnBrk="1" latinLnBrk="0" hangingPunct="1"/>
            <a:r>
              <a:rPr kumimoji="0" lang="ro-RO" smtClean="0"/>
              <a:t>Al doilea nivel</a:t>
            </a:r>
          </a:p>
          <a:p>
            <a:pPr lvl="2" eaLnBrk="1" latinLnBrk="0" hangingPunct="1"/>
            <a:r>
              <a:rPr kumimoji="0" lang="ro-RO" smtClean="0"/>
              <a:t>Al treilea nivel</a:t>
            </a:r>
          </a:p>
          <a:p>
            <a:pPr lvl="3" eaLnBrk="1" latinLnBrk="0" hangingPunct="1"/>
            <a:r>
              <a:rPr kumimoji="0" lang="ro-RO" smtClean="0"/>
              <a:t>Al patrulea nivel</a:t>
            </a:r>
          </a:p>
          <a:p>
            <a:pPr lvl="4" eaLnBrk="1" latinLnBrk="0" hangingPunct="1"/>
            <a:r>
              <a:rPr kumimoji="0" lang="ro-RO" smtClean="0"/>
              <a:t>Al cincilea nivel</a:t>
            </a:r>
            <a:endParaRPr kumimoji="0" lang="en-US"/>
          </a:p>
        </p:txBody>
      </p:sp>
      <p:sp>
        <p:nvSpPr>
          <p:cNvPr id="14" name="Substituent dată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0FA2A00-B52D-499C-8AE2-AF314736150B}" type="datetimeFigureOut">
              <a:rPr lang="en-US" smtClean="0"/>
              <a:pPr/>
              <a:t>3/5/2013</a:t>
            </a:fld>
            <a:endParaRPr lang="en-US"/>
          </a:p>
        </p:txBody>
      </p:sp>
      <p:sp>
        <p:nvSpPr>
          <p:cNvPr id="3" name="Substituent subsol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ubstituent număr diapozitiv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0EA8BAC-12A8-4D0A-883C-6C733A69B99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219200"/>
            <a:ext cx="8721970" cy="1828800"/>
          </a:xfrm>
        </p:spPr>
        <p:txBody>
          <a:bodyPr>
            <a:scene3d>
              <a:camera prst="perspectiveRight"/>
              <a:lightRig rig="soft" dir="t">
                <a:rot lat="0" lon="0" rev="17220000"/>
              </a:lightRig>
            </a:scene3d>
            <a:sp3d prstMaterial="softEdge">
              <a:bevelT w="38100" h="38100"/>
            </a:sp3d>
          </a:bodyPr>
          <a:lstStyle/>
          <a:p>
            <a:r>
              <a:rPr lang="en-US" dirty="0" err="1" smtClean="0"/>
              <a:t>Viata</a:t>
            </a:r>
            <a:r>
              <a:rPr lang="en-US" dirty="0" smtClean="0"/>
              <a:t> </a:t>
            </a:r>
            <a:r>
              <a:rPr lang="en-US" dirty="0" err="1" smtClean="0"/>
              <a:t>si</a:t>
            </a:r>
            <a:r>
              <a:rPr lang="en-US" dirty="0" smtClean="0"/>
              <a:t> opera </a:t>
            </a:r>
            <a:r>
              <a:rPr lang="en-US" dirty="0" err="1" smtClean="0"/>
              <a:t>lui</a:t>
            </a:r>
            <a:r>
              <a:rPr lang="en-US" dirty="0" smtClean="0"/>
              <a:t> </a:t>
            </a:r>
            <a:r>
              <a:rPr lang="en-US" dirty="0" err="1" smtClean="0"/>
              <a:t>paul</a:t>
            </a:r>
            <a:r>
              <a:rPr lang="en-US" dirty="0" smtClean="0"/>
              <a:t> </a:t>
            </a:r>
            <a:r>
              <a:rPr lang="en-US" dirty="0" err="1" smtClean="0"/>
              <a:t>Goma</a:t>
            </a:r>
            <a:endParaRPr lang="en-US" dirty="0"/>
          </a:p>
        </p:txBody>
      </p:sp>
      <p:sp>
        <p:nvSpPr>
          <p:cNvPr id="3" name="Subtitle 2"/>
          <p:cNvSpPr>
            <a:spLocks noGrp="1"/>
          </p:cNvSpPr>
          <p:nvPr>
            <p:ph type="subTitle" idx="1"/>
          </p:nvPr>
        </p:nvSpPr>
        <p:spPr>
          <a:xfrm>
            <a:off x="1447800" y="3657600"/>
            <a:ext cx="6400800" cy="2459502"/>
          </a:xfrm>
        </p:spPr>
        <p:txBody>
          <a:bodyPr>
            <a:normAutofit/>
          </a:bodyPr>
          <a:lstStyle/>
          <a:p>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Date introductive</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Paul </a:t>
            </a:r>
            <a:r>
              <a:rPr lang="en-US" sz="2400" dirty="0" err="1" smtClean="0">
                <a:latin typeface="Times New Roman" pitchFamily="18" charset="0"/>
                <a:cs typeface="Times New Roman" pitchFamily="18" charset="0"/>
              </a:rPr>
              <a:t>Goma</a:t>
            </a:r>
            <a:r>
              <a:rPr lang="en-US" sz="2400" dirty="0" smtClean="0">
                <a:latin typeface="Times New Roman" pitchFamily="18" charset="0"/>
                <a:cs typeface="Times New Roman" pitchFamily="18" charset="0"/>
              </a:rPr>
              <a:t> s-a </a:t>
            </a:r>
            <a:r>
              <a:rPr lang="en-US" sz="2400" dirty="0" err="1" smtClean="0">
                <a:latin typeface="Times New Roman" pitchFamily="18" charset="0"/>
                <a:cs typeface="Times New Roman" pitchFamily="18" charset="0"/>
              </a:rPr>
              <a:t>nascut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a:t>
            </a:r>
            <a:r>
              <a:rPr lang="en-US" sz="2400" dirty="0" smtClean="0">
                <a:latin typeface="Times New Roman" pitchFamily="18" charset="0"/>
                <a:cs typeface="Times New Roman" pitchFamily="18" charset="0"/>
              </a:rPr>
              <a:t> data de 2 </a:t>
            </a:r>
            <a:r>
              <a:rPr lang="en-US" sz="2400" dirty="0" err="1" smtClean="0">
                <a:latin typeface="Times New Roman" pitchFamily="18" charset="0"/>
                <a:cs typeface="Times New Roman" pitchFamily="18" charset="0"/>
              </a:rPr>
              <a:t>octombrie</a:t>
            </a:r>
            <a:r>
              <a:rPr lang="en-US" sz="2400" dirty="0" smtClean="0">
                <a:latin typeface="Times New Roman" pitchFamily="18" charset="0"/>
                <a:cs typeface="Times New Roman" pitchFamily="18" charset="0"/>
              </a:rPr>
              <a:t> 1935 </a:t>
            </a:r>
            <a:r>
              <a:rPr lang="en-US" sz="2400" dirty="0" err="1" smtClean="0">
                <a:latin typeface="Times New Roman" pitchFamily="18" charset="0"/>
                <a:cs typeface="Times New Roman" pitchFamily="18" charset="0"/>
              </a:rPr>
              <a:t>în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satul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comunaVatici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Județul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Orhei</a:t>
            </a:r>
            <a:r>
              <a:rPr lang="en-US" sz="2400" dirty="0" smtClean="0">
                <a:latin typeface="Times New Roman" pitchFamily="18" charset="0"/>
                <a:cs typeface="Times New Roman" pitchFamily="18" charset="0"/>
              </a:rPr>
              <a:t>, in </a:t>
            </a:r>
            <a:r>
              <a:rPr lang="en-US" sz="2400" dirty="0" err="1" smtClean="0">
                <a:latin typeface="Times New Roman" pitchFamily="18" charset="0"/>
                <a:cs typeface="Times New Roman" pitchFamily="18" charset="0"/>
              </a:rPr>
              <a:t>Basarabia</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Este un </a:t>
            </a:r>
            <a:r>
              <a:rPr lang="en-US" sz="2400" dirty="0" err="1" smtClean="0">
                <a:latin typeface="Times New Roman" pitchFamily="18" charset="0"/>
                <a:cs typeface="Times New Roman" pitchFamily="18" charset="0"/>
              </a:rPr>
              <a:t>scriitor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și</a:t>
            </a:r>
            <a:r>
              <a:rPr lang="en-US" sz="2400" dirty="0" smtClean="0">
                <a:latin typeface="Times New Roman" pitchFamily="18" charset="0"/>
                <a:cs typeface="Times New Roman" pitchFamily="18" charset="0"/>
              </a:rPr>
              <a:t> un militant anti-</a:t>
            </a:r>
            <a:r>
              <a:rPr lang="en-US" sz="2400" dirty="0" err="1" smtClean="0">
                <a:latin typeface="Times New Roman" pitchFamily="18" charset="0"/>
                <a:cs typeface="Times New Roman" pitchFamily="18" charset="0"/>
              </a:rPr>
              <a:t>comunist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stabilit</a:t>
            </a:r>
            <a:r>
              <a:rPr lang="en-US" sz="2400" dirty="0" smtClean="0">
                <a:latin typeface="Times New Roman" pitchFamily="18" charset="0"/>
                <a:cs typeface="Times New Roman" pitchFamily="18" charset="0"/>
              </a:rPr>
              <a:t> la Paris(</a:t>
            </a:r>
            <a:r>
              <a:rPr lang="en-US" sz="2400" dirty="0" err="1" smtClean="0">
                <a:latin typeface="Times New Roman" pitchFamily="18" charset="0"/>
                <a:cs typeface="Times New Roman" pitchFamily="18" charset="0"/>
              </a:rPr>
              <a:t>Franța</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Paul </a:t>
            </a:r>
            <a:r>
              <a:rPr lang="en-US" sz="2400" dirty="0" err="1" smtClean="0">
                <a:latin typeface="Times New Roman" pitchFamily="18" charset="0"/>
                <a:cs typeface="Times New Roman" pitchFamily="18" charset="0"/>
              </a:rPr>
              <a:t>Goma</a:t>
            </a:r>
            <a:r>
              <a:rPr lang="en-US" sz="2400" dirty="0" smtClean="0">
                <a:latin typeface="Times New Roman" pitchFamily="18" charset="0"/>
                <a:cs typeface="Times New Roman" pitchFamily="18" charset="0"/>
              </a:rPr>
              <a:t> a </a:t>
            </a:r>
            <a:r>
              <a:rPr lang="en-US" sz="2400" dirty="0" err="1" smtClean="0">
                <a:latin typeface="Times New Roman" pitchFamily="18" charset="0"/>
                <a:cs typeface="Times New Roman" pitchFamily="18" charset="0"/>
              </a:rPr>
              <a:t>copilărit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însatul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până</a:t>
            </a:r>
            <a:r>
              <a:rPr lang="en-US" sz="2400" dirty="0" smtClean="0">
                <a:latin typeface="Times New Roman" pitchFamily="18" charset="0"/>
                <a:cs typeface="Times New Roman" pitchFamily="18" charset="0"/>
              </a:rPr>
              <a:t> la </a:t>
            </a:r>
            <a:r>
              <a:rPr lang="en-US" sz="2400" dirty="0" err="1" smtClean="0">
                <a:latin typeface="Times New Roman" pitchFamily="18" charset="0"/>
                <a:cs typeface="Times New Roman" pitchFamily="18" charset="0"/>
              </a:rPr>
              <a:t>capturarea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Basarabiei</a:t>
            </a:r>
            <a:r>
              <a:rPr lang="en-US" sz="2400" dirty="0" smtClean="0">
                <a:latin typeface="Times New Roman" pitchFamily="18" charset="0"/>
                <a:cs typeface="Times New Roman" pitchFamily="18" charset="0"/>
              </a:rPr>
              <a:t> de </a:t>
            </a:r>
            <a:r>
              <a:rPr lang="en-US" sz="2400" dirty="0" err="1" smtClean="0">
                <a:latin typeface="Times New Roman" pitchFamily="18" charset="0"/>
                <a:cs typeface="Times New Roman" pitchFamily="18" charset="0"/>
              </a:rPr>
              <a:t>către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ruși.Copilăria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petrecută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în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este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povestită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în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cartea</a:t>
            </a:r>
            <a:r>
              <a:rPr lang="en-US" sz="2400" dirty="0" smtClean="0">
                <a:latin typeface="Times New Roman" pitchFamily="18" charset="0"/>
                <a:cs typeface="Times New Roman" pitchFamily="18" charset="0"/>
              </a:rPr>
              <a:t>  ,,Din </a:t>
            </a:r>
            <a:r>
              <a:rPr lang="en-US" sz="2400" dirty="0" err="1" smtClean="0">
                <a:latin typeface="Times New Roman" pitchFamily="18" charset="0"/>
                <a:cs typeface="Times New Roman" pitchFamily="18" charset="0"/>
              </a:rPr>
              <a:t>Calidor</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Paul </a:t>
            </a:r>
            <a:r>
              <a:rPr lang="en-US" sz="2400" dirty="0" err="1" smtClean="0">
                <a:latin typeface="Times New Roman" pitchFamily="18" charset="0"/>
                <a:cs typeface="Times New Roman" pitchFamily="18" charset="0"/>
              </a:rPr>
              <a:t>Goma</a:t>
            </a:r>
            <a:r>
              <a:rPr lang="en-US" sz="2400" dirty="0" smtClean="0">
                <a:latin typeface="Times New Roman" pitchFamily="18" charset="0"/>
                <a:cs typeface="Times New Roman" pitchFamily="18" charset="0"/>
              </a:rPr>
              <a:t> s-a </a:t>
            </a:r>
            <a:r>
              <a:rPr lang="en-US" sz="2400" dirty="0" err="1" smtClean="0">
                <a:latin typeface="Times New Roman" pitchFamily="18" charset="0"/>
                <a:cs typeface="Times New Roman" pitchFamily="18" charset="0"/>
              </a:rPr>
              <a:t>arătat</a:t>
            </a:r>
            <a:r>
              <a:rPr lang="en-US" sz="2400" dirty="0" smtClean="0">
                <a:latin typeface="Times New Roman" pitchFamily="18" charset="0"/>
                <a:cs typeface="Times New Roman" pitchFamily="18" charset="0"/>
              </a:rPr>
              <a:t> din </a:t>
            </a:r>
            <a:r>
              <a:rPr lang="en-US" sz="2400" dirty="0" err="1" smtClean="0">
                <a:latin typeface="Times New Roman" pitchFamily="18" charset="0"/>
                <a:cs typeface="Times New Roman" pitchFamily="18" charset="0"/>
              </a:rPr>
              <a:t>tinerețe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animat</a:t>
            </a:r>
            <a:r>
              <a:rPr lang="en-US" sz="2400" dirty="0" smtClean="0">
                <a:latin typeface="Times New Roman" pitchFamily="18" charset="0"/>
                <a:cs typeface="Times New Roman" pitchFamily="18" charset="0"/>
              </a:rPr>
              <a:t> de un spirit </a:t>
            </a:r>
            <a:r>
              <a:rPr lang="en-US" sz="2400" dirty="0" err="1" smtClean="0">
                <a:latin typeface="Times New Roman" pitchFamily="18" charset="0"/>
                <a:cs typeface="Times New Roman" pitchFamily="18" charset="0"/>
              </a:rPr>
              <a:t>contestatar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declarand</a:t>
            </a:r>
            <a:r>
              <a:rPr lang="en-US" sz="2400" dirty="0" smtClean="0">
                <a:latin typeface="Times New Roman" pitchFamily="18" charset="0"/>
                <a:cs typeface="Times New Roman" pitchFamily="18" charset="0"/>
              </a:rPr>
              <a:t> ca: “</a:t>
            </a:r>
            <a:r>
              <a:rPr lang="vi-VN" sz="2400" i="1" dirty="0" smtClean="0">
                <a:latin typeface="Times New Roman" pitchFamily="18" charset="0"/>
                <a:cs typeface="Times New Roman" pitchFamily="18" charset="0"/>
              </a:rPr>
              <a:t>persecutarea sau escamotarea unui cetățean rentează pentru putere, numai dacă rămâne necunoscut”</a:t>
            </a:r>
            <a:r>
              <a:rPr lang="en-US" sz="2400" i="1" dirty="0" smtClean="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pic>
        <p:nvPicPr>
          <p:cNvPr id="6" name="Picture 5" descr="200px-Paul_Goma.jpg"/>
          <p:cNvPicPr>
            <a:picLocks noChangeAspect="1"/>
          </p:cNvPicPr>
          <p:nvPr/>
        </p:nvPicPr>
        <p:blipFill>
          <a:blip r:embed="rId3" cstate="print"/>
          <a:stretch>
            <a:fillRect/>
          </a:stretch>
        </p:blipFill>
        <p:spPr>
          <a:xfrm>
            <a:off x="5791200" y="0"/>
            <a:ext cx="1676400" cy="168554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ine 6" descr="658x0_Paul-Goma.jpg"/>
          <p:cNvPicPr>
            <a:picLocks noChangeAspect="1"/>
          </p:cNvPicPr>
          <p:nvPr/>
        </p:nvPicPr>
        <p:blipFill>
          <a:blip r:embed="rId3" cstate="print"/>
          <a:stretch>
            <a:fillRect/>
          </a:stretch>
        </p:blipFill>
        <p:spPr>
          <a:xfrm>
            <a:off x="5257800" y="381000"/>
            <a:ext cx="3676649" cy="1693047"/>
          </a:xfrm>
          <a:prstGeom prst="rect">
            <a:avLst/>
          </a:prstGeom>
        </p:spPr>
      </p:pic>
      <p:sp>
        <p:nvSpPr>
          <p:cNvPr id="2" name="Title 1"/>
          <p:cNvSpPr>
            <a:spLocks noGrp="1"/>
          </p:cNvSpPr>
          <p:nvPr>
            <p:ph type="title"/>
          </p:nvPr>
        </p:nvSpPr>
        <p:spPr>
          <a:xfrm>
            <a:off x="-381000" y="304800"/>
            <a:ext cx="8229600" cy="1143000"/>
          </a:xfrm>
        </p:spPr>
        <p:txBody>
          <a:bodyPr>
            <a:scene3d>
              <a:camera prst="isometricOffAxis1Right"/>
              <a:lightRig rig="soft" dir="t">
                <a:rot lat="0" lon="0" rev="16800000"/>
              </a:lightRig>
            </a:scene3d>
            <a:sp3d prstMaterial="softEdge">
              <a:bevelT w="38100" h="38100"/>
            </a:sp3d>
          </a:bodyPr>
          <a:lstStyle/>
          <a:p>
            <a:r>
              <a:rPr lang="en-US"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Alte</a:t>
            </a:r>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US"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lucruri</a:t>
            </a:r>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US"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bine</a:t>
            </a:r>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de </a:t>
            </a:r>
            <a:r>
              <a:rPr lang="en-US"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stiut</a:t>
            </a:r>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endParaRPr lang="en-US"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7169" name="Rectangle 1"/>
          <p:cNvSpPr>
            <a:spLocks noChangeArrowheads="1"/>
          </p:cNvSpPr>
          <p:nvPr/>
        </p:nvSpPr>
        <p:spPr bwMode="auto">
          <a:xfrm>
            <a:off x="838200" y="1905000"/>
            <a:ext cx="7239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400" i="0" u="none" strike="noStrike" normalizeH="0" baseline="0" dirty="0" err="1" smtClean="0">
                <a:latin typeface="Times New Roman" pitchFamily="18" charset="0"/>
                <a:ea typeface="MS Mincho" pitchFamily="49" charset="-128"/>
                <a:cs typeface="Times New Roman" pitchFamily="18" charset="0"/>
              </a:rPr>
              <a:t>În</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mai</a:t>
            </a:r>
            <a:r>
              <a:rPr kumimoji="0" lang="en-US" altLang="ja-JP" sz="2400" i="0" u="none" strike="noStrike" normalizeH="0" baseline="0" dirty="0" smtClean="0">
                <a:latin typeface="Times New Roman" pitchFamily="18" charset="0"/>
                <a:ea typeface="MS Mincho" pitchFamily="49" charset="-128"/>
                <a:cs typeface="Times New Roman" pitchFamily="18" charset="0"/>
              </a:rPr>
              <a:t> 1952 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fost</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convocat</a:t>
            </a:r>
            <a:r>
              <a:rPr kumimoji="0" lang="en-US" altLang="ja-JP" sz="2400" i="0" u="none" strike="noStrike" normalizeH="0" baseline="0" dirty="0" smtClean="0">
                <a:latin typeface="Times New Roman" pitchFamily="18" charset="0"/>
                <a:ea typeface="MS Mincho" pitchFamily="49" charset="-128"/>
                <a:cs typeface="Times New Roman" pitchFamily="18" charset="0"/>
              </a:rPr>
              <a:t> la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Securitate</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și</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reținut</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timp</a:t>
            </a:r>
            <a:r>
              <a:rPr kumimoji="0" lang="en-US" altLang="ja-JP" sz="2400" i="0" u="none" strike="noStrike" normalizeH="0" baseline="0" dirty="0" smtClean="0">
                <a:latin typeface="Times New Roman" pitchFamily="18" charset="0"/>
                <a:ea typeface="MS Mincho" pitchFamily="49" charset="-128"/>
                <a:cs typeface="Times New Roman" pitchFamily="18" charset="0"/>
              </a:rPr>
              <a:t> de opt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zile</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deoarece</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susține</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în</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școală</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cauza</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unor</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persoane</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anchetate</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și</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arestate</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După</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ce</a:t>
            </a:r>
            <a:r>
              <a:rPr kumimoji="0" lang="en-US" altLang="ja-JP" sz="2400" i="0" u="none" strike="noStrike" normalizeH="0" baseline="0" dirty="0" smtClean="0">
                <a:latin typeface="Times New Roman" pitchFamily="18" charset="0"/>
                <a:ea typeface="MS Mincho" pitchFamily="49" charset="-128"/>
                <a:cs typeface="Times New Roman" pitchFamily="18" charset="0"/>
              </a:rPr>
              <a:t> 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fost</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eliberat</a:t>
            </a:r>
            <a:r>
              <a:rPr kumimoji="0" lang="en-US" altLang="ja-JP" sz="2400" i="0" u="none" strike="noStrike" normalizeH="0" baseline="0" dirty="0" smtClean="0">
                <a:latin typeface="Times New Roman" pitchFamily="18" charset="0"/>
                <a:ea typeface="MS Mincho" pitchFamily="49" charset="-128"/>
                <a:cs typeface="Times New Roman" pitchFamily="18" charset="0"/>
              </a:rPr>
              <a:t> 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fost</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exmatriculat</a:t>
            </a:r>
            <a:r>
              <a:rPr kumimoji="0" lang="en-US" altLang="ja-JP" sz="2400" i="0" u="none" strike="noStrike" normalizeH="0" baseline="0" dirty="0" smtClean="0">
                <a:latin typeface="Times New Roman" pitchFamily="18" charset="0"/>
                <a:ea typeface="MS Mincho" pitchFamily="49" charset="-128"/>
                <a:cs typeface="Times New Roman" pitchFamily="18" charset="0"/>
              </a:rPr>
              <a:t> din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toate</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școlile</a:t>
            </a:r>
            <a:r>
              <a:rPr kumimoji="0" lang="en-US" altLang="ja-JP" sz="2400" i="0" u="none" strike="noStrike" normalizeH="0" baseline="0" dirty="0" smtClean="0">
                <a:latin typeface="Times New Roman" pitchFamily="18" charset="0"/>
                <a:ea typeface="MS Mincho" pitchFamily="49" charset="-128"/>
                <a:cs typeface="Times New Roman" pitchFamily="18" charset="0"/>
              </a:rPr>
              <a:t> din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țară</a:t>
            </a:r>
            <a:r>
              <a:rPr kumimoji="0" lang="en-US" altLang="ja-JP" sz="2400" i="0" u="none" strike="noStrike" normalizeH="0" baseline="0" dirty="0" smtClean="0">
                <a:latin typeface="Times New Roman" pitchFamily="18" charset="0"/>
                <a:ea typeface="MS Mincho" pitchFamily="49" charset="-128"/>
                <a:cs typeface="Times New Roman" pitchFamily="18" charset="0"/>
              </a:rPr>
              <a:t>. 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reușit</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totuși</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să</a:t>
            </a:r>
            <a:r>
              <a:rPr kumimoji="0" lang="en-US" altLang="ja-JP" sz="2400" i="0" u="none" strike="noStrike" normalizeH="0" baseline="0" dirty="0" smtClean="0">
                <a:latin typeface="Times New Roman" pitchFamily="18" charset="0"/>
                <a:ea typeface="MS Mincho" pitchFamily="49" charset="-128"/>
                <a:cs typeface="Times New Roman" pitchFamily="18" charset="0"/>
              </a:rPr>
              <a:t> se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înscrie</a:t>
            </a:r>
            <a:r>
              <a:rPr kumimoji="0" lang="en-US" altLang="ja-JP" sz="2400" i="0" u="none" strike="noStrike" normalizeH="0" baseline="0" dirty="0" smtClean="0">
                <a:latin typeface="Times New Roman" pitchFamily="18" charset="0"/>
                <a:ea typeface="MS Mincho" pitchFamily="49" charset="-128"/>
                <a:cs typeface="Times New Roman" pitchFamily="18" charset="0"/>
              </a:rPr>
              <a:t> la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liceul</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Radu</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Negru</a:t>
            </a:r>
            <a:r>
              <a:rPr kumimoji="0" lang="en-US" altLang="ja-JP" sz="2400" i="0" u="none" strike="noStrike" normalizeH="0" baseline="0" dirty="0" smtClean="0">
                <a:latin typeface="Times New Roman" pitchFamily="18" charset="0"/>
                <a:ea typeface="MS Mincho" pitchFamily="49" charset="-128"/>
                <a:cs typeface="Times New Roman" pitchFamily="18" charset="0"/>
              </a:rPr>
              <a:t>” din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Făgăraș</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pe</a:t>
            </a:r>
            <a:r>
              <a:rPr kumimoji="0" lang="en-US" altLang="ja-JP" sz="2400" i="0" u="none" strike="noStrike" normalizeH="0" baseline="0" dirty="0" smtClean="0">
                <a:latin typeface="Times New Roman" pitchFamily="18" charset="0"/>
                <a:ea typeface="MS Mincho" pitchFamily="49" charset="-128"/>
                <a:cs typeface="Times New Roman" pitchFamily="18" charset="0"/>
              </a:rPr>
              <a:t> care l-a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absolvit</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în</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iunie</a:t>
            </a:r>
            <a:r>
              <a:rPr kumimoji="0" lang="en-US" altLang="ja-JP" sz="2400" i="0" u="none" strike="noStrike" normalizeH="0" baseline="0" dirty="0" smtClean="0">
                <a:latin typeface="Times New Roman" pitchFamily="18" charset="0"/>
                <a:ea typeface="MS Mincho" pitchFamily="49" charset="-128"/>
                <a:cs typeface="Times New Roman" pitchFamily="18" charset="0"/>
              </a:rPr>
              <a:t> 1953.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400" i="0" u="none" strike="noStrike" normalizeH="0" baseline="0" dirty="0" err="1" smtClean="0">
                <a:latin typeface="Times New Roman" pitchFamily="18" charset="0"/>
                <a:ea typeface="MS Mincho" pitchFamily="49" charset="-128"/>
                <a:cs typeface="Times New Roman" pitchFamily="18" charset="0"/>
              </a:rPr>
              <a:t>În</a:t>
            </a:r>
            <a:r>
              <a:rPr kumimoji="0" lang="en-US" altLang="ja-JP" sz="2400" i="0" u="none" strike="noStrike" normalizeH="0" baseline="0" dirty="0" smtClean="0">
                <a:latin typeface="Times New Roman" pitchFamily="18" charset="0"/>
                <a:ea typeface="MS Mincho" pitchFamily="49" charset="-128"/>
                <a:cs typeface="Times New Roman" pitchFamily="18" charset="0"/>
              </a:rPr>
              <a:t> 1954 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susținut</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simultan</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examene</a:t>
            </a:r>
            <a:r>
              <a:rPr kumimoji="0" lang="en-US" altLang="ja-JP" sz="2400" i="0" u="none" strike="noStrike" normalizeH="0" baseline="0" dirty="0" smtClean="0">
                <a:latin typeface="Times New Roman" pitchFamily="18" charset="0"/>
                <a:ea typeface="MS Mincho" pitchFamily="49" charset="-128"/>
                <a:cs typeface="Times New Roman" pitchFamily="18" charset="0"/>
              </a:rPr>
              <a:t> de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admitere</a:t>
            </a:r>
            <a:r>
              <a:rPr kumimoji="0" lang="en-US" altLang="ja-JP" sz="2400" i="0" u="none" strike="noStrike" normalizeH="0" baseline="0" dirty="0" smtClean="0">
                <a:latin typeface="Times New Roman" pitchFamily="18" charset="0"/>
                <a:ea typeface="MS Mincho" pitchFamily="49" charset="-128"/>
                <a:cs typeface="Times New Roman" pitchFamily="18" charset="0"/>
              </a:rPr>
              <a:t> la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Universitatea</a:t>
            </a:r>
            <a:r>
              <a:rPr kumimoji="0" lang="en-US" altLang="ja-JP" sz="2400" i="0" u="none" strike="noStrike" normalizeH="0" baseline="0" dirty="0" smtClean="0">
                <a:latin typeface="Times New Roman" pitchFamily="18" charset="0"/>
                <a:ea typeface="MS Mincho" pitchFamily="49" charset="-128"/>
                <a:cs typeface="Times New Roman" pitchFamily="18" charset="0"/>
              </a:rPr>
              <a:t> din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București</a:t>
            </a:r>
            <a:r>
              <a:rPr kumimoji="0" lang="en-US" altLang="ja-JP" sz="2400" i="0" u="none" strike="noStrike" normalizeH="0" baseline="0" dirty="0" smtClean="0">
                <a:latin typeface="Times New Roman" pitchFamily="18" charset="0"/>
                <a:ea typeface="MS Mincho" pitchFamily="49" charset="-128"/>
                <a:cs typeface="Times New Roman" pitchFamily="18" charset="0"/>
              </a:rPr>
              <a:t>, la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filologie</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română</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și</a:t>
            </a:r>
            <a:r>
              <a:rPr kumimoji="0" lang="en-US" altLang="ja-JP" sz="2400" i="0" u="none" strike="noStrike" normalizeH="0" baseline="0" dirty="0" smtClean="0">
                <a:latin typeface="Times New Roman" pitchFamily="18" charset="0"/>
                <a:ea typeface="MS Mincho" pitchFamily="49" charset="-128"/>
                <a:cs typeface="Times New Roman" pitchFamily="18" charset="0"/>
              </a:rPr>
              <a:t> la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Institutul</a:t>
            </a:r>
            <a:r>
              <a:rPr kumimoji="0" lang="en-US" altLang="ja-JP" sz="2400" i="0" u="none" strike="noStrike" normalizeH="0" baseline="0" dirty="0" smtClean="0">
                <a:latin typeface="Times New Roman" pitchFamily="18" charset="0"/>
                <a:ea typeface="MS Mincho" pitchFamily="49" charset="-128"/>
                <a:cs typeface="Times New Roman" pitchFamily="18" charset="0"/>
              </a:rPr>
              <a:t> de </a:t>
            </a:r>
            <a:r>
              <a:rPr lang="en-US" altLang="ja-JP" sz="2400" dirty="0" err="1">
                <a:latin typeface="Times New Roman" pitchFamily="18" charset="0"/>
                <a:ea typeface="MS Mincho" pitchFamily="49" charset="-128"/>
                <a:cs typeface="Times New Roman" pitchFamily="18" charset="0"/>
              </a:rPr>
              <a:t>L</a:t>
            </a:r>
            <a:r>
              <a:rPr kumimoji="0" lang="en-US" altLang="ja-JP" sz="2400" i="0" u="none" strike="noStrike" normalizeH="0" baseline="0" dirty="0" err="1" smtClean="0">
                <a:latin typeface="Times New Roman" pitchFamily="18" charset="0"/>
                <a:ea typeface="MS Mincho" pitchFamily="49" charset="-128"/>
                <a:cs typeface="Times New Roman" pitchFamily="18" charset="0"/>
              </a:rPr>
              <a:t>iteratură</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și</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lang="en-US" altLang="ja-JP" sz="2400" dirty="0" err="1">
                <a:latin typeface="Times New Roman" pitchFamily="18" charset="0"/>
                <a:ea typeface="MS Mincho" pitchFamily="49" charset="-128"/>
                <a:cs typeface="Times New Roman" pitchFamily="18" charset="0"/>
              </a:rPr>
              <a:t>C</a:t>
            </a:r>
            <a:r>
              <a:rPr kumimoji="0" lang="en-US" altLang="ja-JP" sz="2400" i="0" u="none" strike="noStrike" normalizeH="0" baseline="0" dirty="0" err="1" smtClean="0">
                <a:latin typeface="Times New Roman" pitchFamily="18" charset="0"/>
                <a:ea typeface="MS Mincho" pitchFamily="49" charset="-128"/>
                <a:cs typeface="Times New Roman" pitchFamily="18" charset="0"/>
              </a:rPr>
              <a:t>ritică</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a:latin typeface="Times New Roman" pitchFamily="18" charset="0"/>
                <a:ea typeface="MS Mincho" pitchFamily="49" charset="-128"/>
                <a:cs typeface="Times New Roman" pitchFamily="18" charset="0"/>
              </a:rPr>
              <a:t>L</a:t>
            </a:r>
            <a:r>
              <a:rPr kumimoji="0" lang="en-US" altLang="ja-JP" sz="2400" i="0" u="none" strike="noStrike" normalizeH="0" baseline="0" dirty="0" err="1" smtClean="0">
                <a:latin typeface="Times New Roman" pitchFamily="18" charset="0"/>
                <a:ea typeface="MS Mincho" pitchFamily="49" charset="-128"/>
                <a:cs typeface="Times New Roman" pitchFamily="18" charset="0"/>
              </a:rPr>
              <a:t>iterară</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Mihai</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Eminescu</a:t>
            </a:r>
            <a:r>
              <a:rPr kumimoji="0" lang="en-US" altLang="ja-JP" sz="2400" i="0" u="none" strike="noStrike" normalizeH="0" baseline="0" dirty="0" smtClean="0">
                <a:latin typeface="Times New Roman" pitchFamily="18" charset="0"/>
                <a:ea typeface="MS Mincho" pitchFamily="49" charset="-128"/>
                <a:cs typeface="Times New Roman" pitchFamily="18" charset="0"/>
              </a:rPr>
              <a:t>”. 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reușit</a:t>
            </a:r>
            <a:r>
              <a:rPr kumimoji="0" lang="en-US" altLang="ja-JP" sz="2400" i="0" u="none" strike="noStrike" normalizeH="0" baseline="0" dirty="0" smtClean="0">
                <a:latin typeface="Times New Roman" pitchFamily="18" charset="0"/>
                <a:ea typeface="MS Mincho" pitchFamily="49" charset="-128"/>
                <a:cs typeface="Times New Roman" pitchFamily="18" charset="0"/>
              </a:rPr>
              <a:t> la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amândouă</a:t>
            </a:r>
            <a:r>
              <a:rPr kumimoji="0" lang="en-US" altLang="ja-JP" sz="2400" i="0" u="none" strike="noStrike" normalizeH="0" baseline="0" dirty="0" smtClean="0">
                <a:latin typeface="Times New Roman" pitchFamily="18" charset="0"/>
                <a:ea typeface="MS Mincho" pitchFamily="49" charset="-128"/>
                <a:cs typeface="Times New Roman" pitchFamily="18" charset="0"/>
              </a:rPr>
              <a:t>,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dar</a:t>
            </a:r>
            <a:r>
              <a:rPr kumimoji="0" lang="en-US" altLang="ja-JP" sz="2400" i="0" u="none" strike="noStrike" normalizeH="0" baseline="0" dirty="0" smtClean="0">
                <a:latin typeface="Times New Roman" pitchFamily="18" charset="0"/>
                <a:ea typeface="MS Mincho" pitchFamily="49" charset="-128"/>
                <a:cs typeface="Times New Roman" pitchFamily="18" charset="0"/>
              </a:rPr>
              <a:t> a ales </a:t>
            </a:r>
            <a:r>
              <a:rPr kumimoji="0" lang="en-US" altLang="ja-JP" sz="2400" i="0" u="none" strike="noStrike" normalizeH="0" baseline="0" dirty="0" err="1" smtClean="0">
                <a:latin typeface="Times New Roman" pitchFamily="18" charset="0"/>
                <a:ea typeface="MS Mincho" pitchFamily="49" charset="-128"/>
                <a:cs typeface="Times New Roman" pitchFamily="18" charset="0"/>
              </a:rPr>
              <a:t>Institutul</a:t>
            </a:r>
            <a:r>
              <a:rPr kumimoji="0" lang="en-US" altLang="ja-JP" sz="2400" i="0" u="none" strike="noStrike" normalizeH="0" baseline="0" dirty="0" smtClean="0">
                <a:latin typeface="Times New Roman" pitchFamily="18" charset="0"/>
                <a:ea typeface="MS Mincho" pitchFamily="49" charset="-128"/>
                <a:cs typeface="Times New Roman" pitchFamily="18" charset="0"/>
              </a:rPr>
              <a:t>.</a:t>
            </a:r>
            <a:endParaRPr kumimoji="0" lang="en-US" altLang="ja-JP" sz="2400" i="0" u="none" strike="noStrike" normalizeH="0" baseline="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perspectiveLeft"/>
              <a:lightRig rig="soft" dir="t">
                <a:rot lat="0" lon="0" rev="16800000"/>
              </a:lightRig>
            </a:scene3d>
            <a:sp3d prstMaterial="softEdge">
              <a:bevelT w="38100" h="38100"/>
            </a:sp3d>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Via</a:t>
            </a:r>
            <a:r>
              <a:rPr lang="ro-RO"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ța și opera</a:t>
            </a:r>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endParaRPr lang="en-US"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Content Placeholder 2"/>
          <p:cNvSpPr>
            <a:spLocks noGrp="1"/>
          </p:cNvSpPr>
          <p:nvPr>
            <p:ph idx="1"/>
          </p:nvPr>
        </p:nvSpPr>
        <p:spPr/>
        <p:txBody>
          <a:bodyPr>
            <a:normAutofit fontScale="62500" lnSpcReduction="20000"/>
          </a:bodyPr>
          <a:lstStyle/>
          <a:p>
            <a:pPr algn="just"/>
            <a:r>
              <a:rPr lang="en-US" sz="3400" dirty="0" err="1" smtClean="0">
                <a:latin typeface="Times New Roman" pitchFamily="18" charset="0"/>
                <a:cs typeface="Times New Roman" pitchFamily="18" charset="0"/>
              </a:rPr>
              <a:t>După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înfrângerea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revoluției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maghiare</a:t>
            </a:r>
            <a:r>
              <a:rPr lang="en-US" sz="3400" dirty="0" smtClean="0">
                <a:latin typeface="Times New Roman" pitchFamily="18" charset="0"/>
                <a:cs typeface="Times New Roman" pitchFamily="18" charset="0"/>
              </a:rPr>
              <a:t> din 1956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semn</a:t>
            </a:r>
            <a:r>
              <a:rPr lang="en-US" sz="3400" dirty="0" smtClean="0">
                <a:latin typeface="Times New Roman" pitchFamily="18" charset="0"/>
                <a:cs typeface="Times New Roman" pitchFamily="18" charset="0"/>
              </a:rPr>
              <a:t> de protest </a:t>
            </a:r>
            <a:r>
              <a:rPr lang="en-US" sz="3400" dirty="0" err="1" smtClean="0">
                <a:latin typeface="Times New Roman" pitchFamily="18" charset="0"/>
                <a:cs typeface="Times New Roman" pitchFamily="18" charset="0"/>
              </a:rPr>
              <a:t>și</a:t>
            </a:r>
            <a:r>
              <a:rPr lang="en-US" sz="3400" dirty="0" smtClean="0">
                <a:latin typeface="Times New Roman" pitchFamily="18" charset="0"/>
                <a:cs typeface="Times New Roman" pitchFamily="18" charset="0"/>
              </a:rPr>
              <a:t>-a </a:t>
            </a:r>
            <a:r>
              <a:rPr lang="en-US" sz="3400" dirty="0" err="1" smtClean="0">
                <a:latin typeface="Times New Roman" pitchFamily="18" charset="0"/>
                <a:cs typeface="Times New Roman" pitchFamily="18" charset="0"/>
              </a:rPr>
              <a:t>predat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carnetul</a:t>
            </a:r>
            <a:r>
              <a:rPr lang="en-US" sz="3400" dirty="0" smtClean="0">
                <a:latin typeface="Times New Roman" pitchFamily="18" charset="0"/>
                <a:cs typeface="Times New Roman" pitchFamily="18" charset="0"/>
              </a:rPr>
              <a:t> de </a:t>
            </a:r>
            <a:r>
              <a:rPr lang="en-US" sz="3400" dirty="0" err="1" smtClean="0">
                <a:latin typeface="Times New Roman" pitchFamily="18" charset="0"/>
                <a:cs typeface="Times New Roman" pitchFamily="18" charset="0"/>
              </a:rPr>
              <a:t>membru</a:t>
            </a:r>
            <a:r>
              <a:rPr lang="en-US" sz="3400" dirty="0" smtClean="0">
                <a:latin typeface="Times New Roman" pitchFamily="18" charset="0"/>
                <a:cs typeface="Times New Roman" pitchFamily="18" charset="0"/>
              </a:rPr>
              <a:t> UTM(</a:t>
            </a:r>
            <a:r>
              <a:rPr lang="en-US" sz="3400" dirty="0" err="1" smtClean="0">
                <a:latin typeface="Times New Roman" pitchFamily="18" charset="0"/>
                <a:cs typeface="Times New Roman" pitchFamily="18" charset="0"/>
              </a:rPr>
              <a:t>Uniunea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Tineretului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Muncitor</a:t>
            </a:r>
            <a:r>
              <a:rPr lang="en-US" sz="3400" dirty="0" smtClean="0">
                <a:latin typeface="Times New Roman" pitchFamily="18" charset="0"/>
                <a:cs typeface="Times New Roman" pitchFamily="18" charset="0"/>
              </a:rPr>
              <a:t>). A </a:t>
            </a:r>
            <a:r>
              <a:rPr lang="en-US" sz="3400" dirty="0" err="1" smtClean="0">
                <a:latin typeface="Times New Roman" pitchFamily="18" charset="0"/>
                <a:cs typeface="Times New Roman" pitchFamily="18" charset="0"/>
              </a:rPr>
              <a:t>fost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arestat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noiembrie</a:t>
            </a:r>
            <a:r>
              <a:rPr lang="en-US" sz="3400" dirty="0" smtClean="0">
                <a:latin typeface="Times New Roman" pitchFamily="18" charset="0"/>
                <a:cs typeface="Times New Roman" pitchFamily="18" charset="0"/>
              </a:rPr>
              <a:t> 1956, </a:t>
            </a:r>
            <a:r>
              <a:rPr lang="en-US" sz="3400" dirty="0" err="1" smtClean="0">
                <a:latin typeface="Times New Roman" pitchFamily="18" charset="0"/>
                <a:cs typeface="Times New Roman" pitchFamily="18" charset="0"/>
              </a:rPr>
              <a:t>acuzat</a:t>
            </a:r>
            <a:r>
              <a:rPr lang="en-US" sz="3400" dirty="0" smtClean="0">
                <a:latin typeface="Times New Roman" pitchFamily="18" charset="0"/>
                <a:cs typeface="Times New Roman" pitchFamily="18" charset="0"/>
              </a:rPr>
              <a:t> de „</a:t>
            </a:r>
            <a:r>
              <a:rPr lang="en-US" sz="3400" dirty="0" err="1" smtClean="0">
                <a:latin typeface="Times New Roman" pitchFamily="18" charset="0"/>
                <a:cs typeface="Times New Roman" pitchFamily="18" charset="0"/>
              </a:rPr>
              <a:t>tentativă</a:t>
            </a:r>
            <a:r>
              <a:rPr lang="en-US" sz="3400" dirty="0" smtClean="0">
                <a:latin typeface="Times New Roman" pitchFamily="18" charset="0"/>
                <a:cs typeface="Times New Roman" pitchFamily="18" charset="0"/>
              </a:rPr>
              <a:t> de </a:t>
            </a:r>
            <a:r>
              <a:rPr lang="en-US" sz="3400" dirty="0" err="1" smtClean="0">
                <a:latin typeface="Times New Roman" pitchFamily="18" charset="0"/>
                <a:cs typeface="Times New Roman" pitchFamily="18" charset="0"/>
              </a:rPr>
              <a:t>organizare</a:t>
            </a:r>
            <a:r>
              <a:rPr lang="en-US" sz="3400" dirty="0" smtClean="0">
                <a:latin typeface="Times New Roman" pitchFamily="18" charset="0"/>
                <a:cs typeface="Times New Roman" pitchFamily="18" charset="0"/>
              </a:rPr>
              <a:t> de </a:t>
            </a:r>
            <a:r>
              <a:rPr lang="en-US" sz="3400" dirty="0" err="1" smtClean="0">
                <a:latin typeface="Times New Roman" pitchFamily="18" charset="0"/>
                <a:cs typeface="Times New Roman" pitchFamily="18" charset="0"/>
              </a:rPr>
              <a:t>manifestație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ostilă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martie</a:t>
            </a:r>
            <a:r>
              <a:rPr lang="en-US" sz="3400" dirty="0" smtClean="0">
                <a:latin typeface="Times New Roman" pitchFamily="18" charset="0"/>
                <a:cs typeface="Times New Roman" pitchFamily="18" charset="0"/>
              </a:rPr>
              <a:t> 1957 a </a:t>
            </a:r>
            <a:r>
              <a:rPr lang="en-US" sz="3400" dirty="0" err="1" smtClean="0">
                <a:latin typeface="Times New Roman" pitchFamily="18" charset="0"/>
                <a:cs typeface="Times New Roman" pitchFamily="18" charset="0"/>
              </a:rPr>
              <a:t>fost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condamnat</a:t>
            </a:r>
            <a:r>
              <a:rPr lang="en-US" sz="3400" dirty="0" smtClean="0">
                <a:latin typeface="Times New Roman" pitchFamily="18" charset="0"/>
                <a:cs typeface="Times New Roman" pitchFamily="18" charset="0"/>
              </a:rPr>
              <a:t> la </a:t>
            </a:r>
            <a:r>
              <a:rPr lang="en-US" sz="3400" dirty="0" err="1" smtClean="0">
                <a:latin typeface="Times New Roman" pitchFamily="18" charset="0"/>
                <a:cs typeface="Times New Roman" pitchFamily="18" charset="0"/>
              </a:rPr>
              <a:t>doi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ani</a:t>
            </a:r>
            <a:r>
              <a:rPr lang="en-US" sz="3400" dirty="0" smtClean="0">
                <a:latin typeface="Times New Roman" pitchFamily="18" charset="0"/>
                <a:cs typeface="Times New Roman" pitchFamily="18" charset="0"/>
              </a:rPr>
              <a:t> de </a:t>
            </a:r>
            <a:r>
              <a:rPr lang="en-US" sz="3400" dirty="0" err="1" smtClean="0">
                <a:latin typeface="Times New Roman" pitchFamily="18" charset="0"/>
                <a:cs typeface="Times New Roman" pitchFamily="18" charset="0"/>
              </a:rPr>
              <a:t>închisoare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corecțională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pe</a:t>
            </a:r>
            <a:r>
              <a:rPr lang="en-US" sz="3400" dirty="0" smtClean="0">
                <a:latin typeface="Times New Roman" pitchFamily="18" charset="0"/>
                <a:cs typeface="Times New Roman" pitchFamily="18" charset="0"/>
              </a:rPr>
              <a:t> care </a:t>
            </a:r>
            <a:r>
              <a:rPr lang="en-US" sz="3400" dirty="0" err="1" smtClean="0">
                <a:latin typeface="Times New Roman" pitchFamily="18" charset="0"/>
                <a:cs typeface="Times New Roman" pitchFamily="18" charset="0"/>
              </a:rPr>
              <a:t>i</a:t>
            </a:r>
            <a:r>
              <a:rPr lang="en-US" sz="3400" dirty="0" smtClean="0">
                <a:latin typeface="Times New Roman" pitchFamily="18" charset="0"/>
                <a:cs typeface="Times New Roman" pitchFamily="18" charset="0"/>
              </a:rPr>
              <a:t>-a </a:t>
            </a:r>
            <a:r>
              <a:rPr lang="en-US" sz="3400" dirty="0" err="1" smtClean="0">
                <a:latin typeface="Times New Roman" pitchFamily="18" charset="0"/>
                <a:cs typeface="Times New Roman" pitchFamily="18" charset="0"/>
              </a:rPr>
              <a:t>executat</a:t>
            </a:r>
            <a:r>
              <a:rPr lang="en-US" sz="3400" dirty="0" smtClean="0">
                <a:latin typeface="Times New Roman" pitchFamily="18" charset="0"/>
                <a:cs typeface="Times New Roman" pitchFamily="18" charset="0"/>
              </a:rPr>
              <a:t> la </a:t>
            </a:r>
            <a:r>
              <a:rPr lang="en-US" sz="3400" dirty="0" err="1" smtClean="0">
                <a:latin typeface="Times New Roman" pitchFamily="18" charset="0"/>
                <a:cs typeface="Times New Roman" pitchFamily="18" charset="0"/>
              </a:rPr>
              <a:t>închisorile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Jilava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și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Gherla</a:t>
            </a:r>
            <a:r>
              <a:rPr lang="en-US" sz="3400" dirty="0" smtClean="0">
                <a:latin typeface="Times New Roman" pitchFamily="18" charset="0"/>
                <a:cs typeface="Times New Roman" pitchFamily="18" charset="0"/>
              </a:rPr>
              <a:t>. Ulterior, a </a:t>
            </a:r>
            <a:r>
              <a:rPr lang="en-US" sz="3400" dirty="0" err="1" smtClean="0">
                <a:latin typeface="Times New Roman" pitchFamily="18" charset="0"/>
                <a:cs typeface="Times New Roman" pitchFamily="18" charset="0"/>
              </a:rPr>
              <a:t>fost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trimis</a:t>
            </a:r>
            <a:r>
              <a:rPr lang="en-US" sz="3400" dirty="0" smtClean="0">
                <a:latin typeface="Times New Roman" pitchFamily="18" charset="0"/>
                <a:cs typeface="Times New Roman" pitchFamily="18" charset="0"/>
              </a:rPr>
              <a:t> cu </a:t>
            </a:r>
            <a:r>
              <a:rPr lang="en-US" sz="3400" dirty="0" err="1" smtClean="0">
                <a:latin typeface="Times New Roman" pitchFamily="18" charset="0"/>
                <a:cs typeface="Times New Roman" pitchFamily="18" charset="0"/>
              </a:rPr>
              <a:t>domiciliu</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forțat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Bărăgan</a:t>
            </a:r>
            <a:r>
              <a:rPr lang="en-US" sz="3400" dirty="0" smtClean="0">
                <a:latin typeface="Times New Roman" pitchFamily="18" charset="0"/>
                <a:cs typeface="Times New Roman" pitchFamily="18" charset="0"/>
              </a:rPr>
              <a:t>, la </a:t>
            </a:r>
            <a:r>
              <a:rPr lang="en-US" sz="3400" dirty="0" err="1" smtClean="0">
                <a:latin typeface="Times New Roman" pitchFamily="18" charset="0"/>
                <a:cs typeface="Times New Roman" pitchFamily="18" charset="0"/>
              </a:rPr>
              <a:t>Lătești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azi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Bordușani</a:t>
            </a:r>
            <a:r>
              <a:rPr lang="en-US" sz="3400" dirty="0" smtClean="0">
                <a:latin typeface="Times New Roman" pitchFamily="18" charset="0"/>
                <a:cs typeface="Times New Roman" pitchFamily="18" charset="0"/>
              </a:rPr>
              <a:t>, din </a:t>
            </a:r>
            <a:r>
              <a:rPr lang="en-US" sz="3400" dirty="0" err="1" smtClean="0">
                <a:latin typeface="Times New Roman" pitchFamily="18" charset="0"/>
                <a:cs typeface="Times New Roman" pitchFamily="18" charset="0"/>
              </a:rPr>
              <a:t>județul</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Ialomița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unde</a:t>
            </a:r>
            <a:r>
              <a:rPr lang="en-US" sz="3400" dirty="0" smtClean="0">
                <a:latin typeface="Times New Roman" pitchFamily="18" charset="0"/>
                <a:cs typeface="Times New Roman" pitchFamily="18" charset="0"/>
              </a:rPr>
              <a:t> a </a:t>
            </a:r>
            <a:r>
              <a:rPr lang="en-US" sz="3400" dirty="0" err="1" smtClean="0">
                <a:latin typeface="Times New Roman" pitchFamily="18" charset="0"/>
                <a:cs typeface="Times New Roman" pitchFamily="18" charset="0"/>
              </a:rPr>
              <a:t>rămas</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până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1964.</a:t>
            </a:r>
          </a:p>
          <a:p>
            <a:pPr algn="just"/>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1965 </a:t>
            </a:r>
            <a:r>
              <a:rPr lang="en-US" sz="3400" dirty="0" err="1" smtClean="0">
                <a:latin typeface="Times New Roman" pitchFamily="18" charset="0"/>
                <a:cs typeface="Times New Roman" pitchFamily="18" charset="0"/>
              </a:rPr>
              <a:t>pentru</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că</a:t>
            </a:r>
            <a:r>
              <a:rPr lang="en-US" sz="3400" dirty="0" smtClean="0">
                <a:latin typeface="Times New Roman" pitchFamily="18" charset="0"/>
                <a:cs typeface="Times New Roman" pitchFamily="18" charset="0"/>
              </a:rPr>
              <a:t> nu a </a:t>
            </a:r>
            <a:r>
              <a:rPr lang="en-US" sz="3400" dirty="0" err="1" smtClean="0">
                <a:latin typeface="Times New Roman" pitchFamily="18" charset="0"/>
                <a:cs typeface="Times New Roman" pitchFamily="18" charset="0"/>
              </a:rPr>
              <a:t>putut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să</a:t>
            </a:r>
            <a:r>
              <a:rPr lang="en-US" sz="3400" dirty="0" smtClean="0">
                <a:latin typeface="Times New Roman" pitchFamily="18" charset="0"/>
                <a:cs typeface="Times New Roman" pitchFamily="18" charset="0"/>
              </a:rPr>
              <a:t> se </a:t>
            </a:r>
            <a:r>
              <a:rPr lang="en-US" sz="3400" dirty="0" err="1" smtClean="0">
                <a:latin typeface="Times New Roman" pitchFamily="18" charset="0"/>
                <a:cs typeface="Times New Roman" pitchFamily="18" charset="0"/>
              </a:rPr>
              <a:t>reînscrie</a:t>
            </a:r>
            <a:r>
              <a:rPr lang="en-US" sz="3400" dirty="0" smtClean="0">
                <a:latin typeface="Times New Roman" pitchFamily="18" charset="0"/>
                <a:cs typeface="Times New Roman" pitchFamily="18" charset="0"/>
              </a:rPr>
              <a:t> la </a:t>
            </a:r>
            <a:r>
              <a:rPr lang="en-US" sz="3400" dirty="0" err="1" smtClean="0">
                <a:latin typeface="Times New Roman" pitchFamily="18" charset="0"/>
                <a:cs typeface="Times New Roman" pitchFamily="18" charset="0"/>
              </a:rPr>
              <a:t>Institut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anul</a:t>
            </a:r>
            <a:r>
              <a:rPr lang="en-US" sz="3400" dirty="0" smtClean="0">
                <a:latin typeface="Times New Roman" pitchFamily="18" charset="0"/>
                <a:cs typeface="Times New Roman" pitchFamily="18" charset="0"/>
              </a:rPr>
              <a:t> 3 a </a:t>
            </a:r>
            <a:r>
              <a:rPr lang="en-US" sz="3400" dirty="0" err="1" smtClean="0">
                <a:latin typeface="Times New Roman" pitchFamily="18" charset="0"/>
                <a:cs typeface="Times New Roman" pitchFamily="18" charset="0"/>
              </a:rPr>
              <a:t>dat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examenul</a:t>
            </a:r>
            <a:r>
              <a:rPr lang="en-US" sz="3400" dirty="0" smtClean="0">
                <a:latin typeface="Times New Roman" pitchFamily="18" charset="0"/>
                <a:cs typeface="Times New Roman" pitchFamily="18" charset="0"/>
              </a:rPr>
              <a:t> la </a:t>
            </a:r>
            <a:r>
              <a:rPr lang="en-US" sz="3400" dirty="0" err="1" smtClean="0">
                <a:latin typeface="Times New Roman" pitchFamily="18" charset="0"/>
                <a:cs typeface="Times New Roman" pitchFamily="18" charset="0"/>
              </a:rPr>
              <a:t>Universitate</a:t>
            </a:r>
            <a:r>
              <a:rPr lang="en-US" sz="3400" dirty="0" smtClean="0">
                <a:latin typeface="Times New Roman" pitchFamily="18" charset="0"/>
                <a:cs typeface="Times New Roman" pitchFamily="18" charset="0"/>
              </a:rPr>
              <a:t> din </a:t>
            </a:r>
            <a:r>
              <a:rPr lang="en-US" sz="3400" dirty="0" err="1" smtClean="0">
                <a:latin typeface="Times New Roman" pitchFamily="18" charset="0"/>
                <a:cs typeface="Times New Roman" pitchFamily="18" charset="0"/>
              </a:rPr>
              <a:t>București</a:t>
            </a:r>
            <a:r>
              <a:rPr lang="en-US" sz="3400" dirty="0" smtClean="0">
                <a:latin typeface="Times New Roman" pitchFamily="18" charset="0"/>
                <a:cs typeface="Times New Roman" pitchFamily="18" charset="0"/>
              </a:rPr>
              <a:t>.</a:t>
            </a:r>
          </a:p>
          <a:p>
            <a:pPr algn="just"/>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1971, a </a:t>
            </a:r>
            <a:r>
              <a:rPr lang="en-US" sz="3400" dirty="0" err="1" smtClean="0">
                <a:latin typeface="Times New Roman" pitchFamily="18" charset="0"/>
                <a:cs typeface="Times New Roman" pitchFamily="18" charset="0"/>
              </a:rPr>
              <a:t>fost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propusă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excludera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sa</a:t>
            </a:r>
            <a:r>
              <a:rPr lang="en-US" sz="3400" dirty="0" smtClean="0">
                <a:latin typeface="Times New Roman" pitchFamily="18" charset="0"/>
                <a:cs typeface="Times New Roman" pitchFamily="18" charset="0"/>
              </a:rPr>
              <a:t> din PCR,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care se </a:t>
            </a:r>
            <a:r>
              <a:rPr lang="en-US" sz="3400" dirty="0" err="1" smtClean="0">
                <a:latin typeface="Times New Roman" pitchFamily="18" charset="0"/>
                <a:cs typeface="Times New Roman" pitchFamily="18" charset="0"/>
              </a:rPr>
              <a:t>înscrisese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august 1968, din </a:t>
            </a:r>
            <a:r>
              <a:rPr lang="en-US" sz="3400" dirty="0" err="1" smtClean="0">
                <a:latin typeface="Times New Roman" pitchFamily="18" charset="0"/>
                <a:cs typeface="Times New Roman" pitchFamily="18" charset="0"/>
              </a:rPr>
              <a:t>cauza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publicării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integrale</a:t>
            </a:r>
            <a:r>
              <a:rPr lang="en-US" sz="3400" dirty="0" smtClean="0">
                <a:latin typeface="Times New Roman" pitchFamily="18" charset="0"/>
                <a:cs typeface="Times New Roman" pitchFamily="18" charset="0"/>
              </a:rPr>
              <a:t> a </a:t>
            </a:r>
            <a:r>
              <a:rPr lang="en-US" sz="3400" dirty="0" err="1" smtClean="0">
                <a:latin typeface="Times New Roman" pitchFamily="18" charset="0"/>
                <a:cs typeface="Times New Roman" pitchFamily="18" charset="0"/>
              </a:rPr>
              <a:t>romanului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Ostinato</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RFG(Germania de Vest), la </a:t>
            </a:r>
            <a:r>
              <a:rPr lang="en-US" sz="3400" dirty="0" err="1" smtClean="0">
                <a:latin typeface="Times New Roman" pitchFamily="18" charset="0"/>
                <a:cs typeface="Times New Roman" pitchFamily="18" charset="0"/>
              </a:rPr>
              <a:t>editura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Suhrkamp</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pe</a:t>
            </a:r>
            <a:r>
              <a:rPr lang="en-US" sz="3400" dirty="0" smtClean="0">
                <a:latin typeface="Times New Roman" pitchFamily="18" charset="0"/>
                <a:cs typeface="Times New Roman" pitchFamily="18" charset="0"/>
              </a:rPr>
              <a:t> care </a:t>
            </a:r>
            <a:r>
              <a:rPr lang="en-US" sz="3400" dirty="0" err="1" smtClean="0">
                <a:latin typeface="Times New Roman" pitchFamily="18" charset="0"/>
                <a:cs typeface="Times New Roman" pitchFamily="18" charset="0"/>
              </a:rPr>
              <a:t>cenzura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i</a:t>
            </a:r>
            <a:r>
              <a:rPr lang="en-US" sz="3400" dirty="0" smtClean="0">
                <a:latin typeface="Times New Roman" pitchFamily="18" charset="0"/>
                <a:cs typeface="Times New Roman" pitchFamily="18" charset="0"/>
              </a:rPr>
              <a:t>-l </a:t>
            </a:r>
            <a:r>
              <a:rPr lang="en-US" sz="3400" dirty="0" err="1" smtClean="0">
                <a:latin typeface="Times New Roman" pitchFamily="18" charset="0"/>
                <a:cs typeface="Times New Roman" pitchFamily="18" charset="0"/>
              </a:rPr>
              <a:t>ciopârțise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țară</a:t>
            </a:r>
            <a:r>
              <a:rPr lang="en-US" sz="3400" dirty="0" smtClean="0">
                <a:latin typeface="Times New Roman" pitchFamily="18" charset="0"/>
                <a:cs typeface="Times New Roman" pitchFamily="18" charset="0"/>
              </a:rPr>
              <a:t>. Un an </a:t>
            </a:r>
            <a:r>
              <a:rPr lang="en-US" sz="3400" dirty="0" err="1" smtClean="0">
                <a:latin typeface="Times New Roman" pitchFamily="18" charset="0"/>
                <a:cs typeface="Times New Roman" pitchFamily="18" charset="0"/>
              </a:rPr>
              <a:t>mai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devreme</a:t>
            </a:r>
            <a:r>
              <a:rPr lang="en-US" sz="3400" dirty="0" smtClean="0">
                <a:latin typeface="Times New Roman" pitchFamily="18" charset="0"/>
                <a:cs typeface="Times New Roman" pitchFamily="18" charset="0"/>
              </a:rPr>
              <a:t>,  Radio </a:t>
            </a:r>
            <a:r>
              <a:rPr lang="en-US" sz="3400" dirty="0" err="1" smtClean="0">
                <a:latin typeface="Times New Roman" pitchFamily="18" charset="0"/>
                <a:cs typeface="Times New Roman" pitchFamily="18" charset="0"/>
              </a:rPr>
              <a:t>Europa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Liberă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fuseseră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citite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fragmente</a:t>
            </a:r>
            <a:r>
              <a:rPr lang="en-US" sz="3400" dirty="0" smtClean="0">
                <a:latin typeface="Times New Roman" pitchFamily="18" charset="0"/>
                <a:cs typeface="Times New Roman" pitchFamily="18" charset="0"/>
              </a:rPr>
              <a:t> din </a:t>
            </a:r>
            <a:r>
              <a:rPr lang="en-US" sz="3400" dirty="0" err="1" smtClean="0">
                <a:latin typeface="Times New Roman" pitchFamily="18" charset="0"/>
                <a:cs typeface="Times New Roman" pitchFamily="18" charset="0"/>
              </a:rPr>
              <a:t>romanul</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său</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Ușa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noastră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cea</a:t>
            </a:r>
            <a:r>
              <a:rPr lang="en-US" sz="3400" dirty="0" smtClean="0">
                <a:latin typeface="Times New Roman" pitchFamily="18" charset="0"/>
                <a:cs typeface="Times New Roman" pitchFamily="18" charset="0"/>
              </a:rPr>
              <a:t> de </a:t>
            </a:r>
            <a:r>
              <a:rPr lang="en-US" sz="3400" dirty="0" err="1" smtClean="0">
                <a:latin typeface="Times New Roman" pitchFamily="18" charset="0"/>
                <a:cs typeface="Times New Roman" pitchFamily="18" charset="0"/>
              </a:rPr>
              <a:t>toate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zilele</a:t>
            </a:r>
            <a:r>
              <a:rPr lang="en-US" sz="3400" dirty="0" smtClean="0">
                <a:latin typeface="Times New Roman" pitchFamily="18" charset="0"/>
                <a:cs typeface="Times New Roman" pitchFamily="18" charset="0"/>
              </a:rPr>
              <a:t>). </a:t>
            </a:r>
          </a:p>
          <a:p>
            <a:pPr algn="just"/>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aul-Goma__Saptamana-rosie-28-iunie-3-iulie-1940-sauBasarabia-si-evreii-130.jpg"/>
          <p:cNvPicPr>
            <a:picLocks noChangeAspect="1"/>
          </p:cNvPicPr>
          <p:nvPr/>
        </p:nvPicPr>
        <p:blipFill>
          <a:blip r:embed="rId3" cstate="print"/>
          <a:stretch>
            <a:fillRect/>
          </a:stretch>
        </p:blipFill>
        <p:spPr>
          <a:xfrm rot="1518855">
            <a:off x="2645588" y="4731225"/>
            <a:ext cx="1932815" cy="211601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2" name="Title 1"/>
          <p:cNvSpPr>
            <a:spLocks noGrp="1"/>
          </p:cNvSpPr>
          <p:nvPr>
            <p:ph type="title"/>
          </p:nvPr>
        </p:nvSpPr>
        <p:spPr>
          <a:xfrm>
            <a:off x="457200" y="152400"/>
            <a:ext cx="8229600" cy="1143000"/>
          </a:xfrm>
        </p:spPr>
        <p:txBody>
          <a:bodyPr>
            <a:prstTxWarp prst="textArchDown">
              <a:avLst/>
            </a:prstTxWarp>
          </a:bodyPr>
          <a:lstStyle/>
          <a:p>
            <a:r>
              <a:rPr lang="ro-RO"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Manifestul politic</a:t>
            </a:r>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endParaRPr lang="en-US"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Content Placeholder 2"/>
          <p:cNvSpPr>
            <a:spLocks noGrp="1"/>
          </p:cNvSpPr>
          <p:nvPr>
            <p:ph idx="1"/>
          </p:nvPr>
        </p:nvSpPr>
        <p:spPr>
          <a:xfrm>
            <a:off x="457200" y="1143000"/>
            <a:ext cx="8229600" cy="4175760"/>
          </a:xfrm>
        </p:spPr>
        <p:txBody>
          <a:bodyPr>
            <a:normAutofit fontScale="92500" lnSpcReduction="10000"/>
          </a:bodyPr>
          <a:lstStyle/>
          <a:p>
            <a:pPr>
              <a:buFont typeface="Wingdings" pitchFamily="2" charset="2"/>
              <a:buChar char="Ø"/>
            </a:pPr>
            <a:endParaRPr lang="en-US" sz="2400" dirty="0" smtClean="0"/>
          </a:p>
          <a:p>
            <a:pPr>
              <a:buFont typeface="Wingdings" pitchFamily="2" charset="2"/>
              <a:buChar char="Ø"/>
            </a:pPr>
            <a:endParaRPr lang="en-US" sz="2400" dirty="0" smtClean="0"/>
          </a:p>
          <a:p>
            <a:pPr algn="just"/>
            <a:r>
              <a:rPr lang="vi-VN" sz="2400" dirty="0" smtClean="0"/>
              <a:t>În 2002, Paul Goma a publicat eseul </a:t>
            </a:r>
            <a:r>
              <a:rPr lang="vi-VN" sz="2400" i="1" dirty="0" smtClean="0"/>
              <a:t>Săptămâna roșie 28 iunie-3 iulie sau Basarabia și Evreii</a:t>
            </a:r>
            <a:r>
              <a:rPr lang="vi-VN" sz="2400" dirty="0" smtClean="0"/>
              <a:t>, în care descrie „atrocități comise de populația neromână (în special, evrei) în timpul retragerii trupelor și administrației române din Basarabia și Bucovina, de după ultimatumurile sovietice din iunie 1940”.Autorul stabilește o legătură cauzală și cronologică între crimele de război comise după 22 iunie 1941 (momentul declanșării războiului împotriva URSS) de regimul antonescian împotriva evreilor și ceea ce autorul numește „răzbunarea pentru faptele reprobabile din anul precedent</a:t>
            </a:r>
            <a:r>
              <a:rPr lang="en-US" sz="2400" dirty="0" smtClean="0">
                <a:latin typeface="Comic Sans MS" pitchFamily="66" charset="0"/>
              </a:rPr>
              <a:t>.</a:t>
            </a:r>
          </a:p>
          <a:p>
            <a:pPr>
              <a:buNone/>
            </a:pPr>
            <a:endParaRPr lang="en-US" sz="2400" dirty="0" smtClean="0"/>
          </a:p>
          <a:p>
            <a:pPr>
              <a:buFont typeface="Wingdings" pitchFamily="2" charset="2"/>
              <a:buChar char="Ø"/>
            </a:pPr>
            <a:endParaRPr lang="en-US" sz="2400" dirty="0" smtClean="0"/>
          </a:p>
          <a:p>
            <a:pPr>
              <a:buFont typeface="Wingdings" pitchFamily="2" charset="2"/>
              <a:buChar char="Ø"/>
            </a:pPr>
            <a:endParaRPr lang="en-US" sz="2400" dirty="0" smtClean="0"/>
          </a:p>
          <a:p>
            <a:pPr>
              <a:buFont typeface="Wingdings" pitchFamily="2" charset="2"/>
              <a:buChar char="Ø"/>
            </a:pPr>
            <a:endParaRPr lang="en-US" sz="2400" dirty="0" smtClean="0"/>
          </a:p>
          <a:p>
            <a:pPr>
              <a:buFont typeface="Wingdings" pitchFamily="2" charset="2"/>
              <a:buChar char="Ø"/>
            </a:pPr>
            <a:endParaRPr lang="en-US" sz="2400" dirty="0" smtClean="0"/>
          </a:p>
        </p:txBody>
      </p:sp>
      <p:pic>
        <p:nvPicPr>
          <p:cNvPr id="4097" name="Picture 1" descr="C:\Users\Horia\Desktop\GomaFotografiiEC.jpg"/>
          <p:cNvPicPr>
            <a:picLocks noChangeAspect="1" noChangeArrowheads="1"/>
          </p:cNvPicPr>
          <p:nvPr/>
        </p:nvPicPr>
        <p:blipFill>
          <a:blip r:embed="rId4" cstate="print"/>
          <a:srcRect/>
          <a:stretch>
            <a:fillRect/>
          </a:stretch>
        </p:blipFill>
        <p:spPr bwMode="auto">
          <a:xfrm rot="21217980">
            <a:off x="5725916" y="5033540"/>
            <a:ext cx="3337193" cy="1644491"/>
          </a:xfrm>
          <a:prstGeom prst="roundRect">
            <a:avLst>
              <a:gd name="adj" fmla="val 14326"/>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perspectiveHeroicExtremeRightFacing"/>
              <a:lightRig rig="soft" dir="t">
                <a:rot lat="0" lon="0" rev="16800000"/>
              </a:lightRig>
            </a:scene3d>
            <a:sp3d prstMaterial="softEdge">
              <a:bevelT w="38100" h="38100"/>
            </a:sp3d>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Volume </a:t>
            </a:r>
            <a:r>
              <a:rPr lang="en-US"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Publicate</a:t>
            </a:r>
            <a:endParaRPr lang="en-US"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Content Placeholder 2"/>
          <p:cNvSpPr>
            <a:spLocks noGrp="1"/>
          </p:cNvSpPr>
          <p:nvPr>
            <p:ph idx="1"/>
          </p:nvPr>
        </p:nvSpPr>
        <p:spPr/>
        <p:txBody>
          <a:bodyPr>
            <a:normAutofit fontScale="25000" lnSpcReduction="20000"/>
          </a:bodyPr>
          <a:lstStyle/>
          <a:p>
            <a:pPr lvl="1"/>
            <a:r>
              <a:rPr lang="vi-VN" sz="7600" i="1" dirty="0" smtClean="0"/>
              <a:t>Camera de alături</a:t>
            </a:r>
            <a:r>
              <a:rPr lang="vi-VN" sz="7600" dirty="0" smtClean="0"/>
              <a:t> (1968)</a:t>
            </a:r>
          </a:p>
          <a:p>
            <a:pPr lvl="1"/>
            <a:r>
              <a:rPr lang="vi-VN" sz="7600" i="1" dirty="0" smtClean="0"/>
              <a:t>Ușa noastră cea de toate zilele</a:t>
            </a:r>
            <a:r>
              <a:rPr lang="vi-VN" sz="7600" dirty="0" smtClean="0"/>
              <a:t> (1972)</a:t>
            </a:r>
          </a:p>
          <a:p>
            <a:pPr lvl="1"/>
            <a:r>
              <a:rPr lang="vi-VN" sz="7600" i="1" dirty="0" smtClean="0"/>
              <a:t>În cerc</a:t>
            </a:r>
            <a:r>
              <a:rPr lang="vi-VN" sz="7600" dirty="0" smtClean="0"/>
              <a:t> (1977)</a:t>
            </a:r>
          </a:p>
          <a:p>
            <a:pPr lvl="1"/>
            <a:r>
              <a:rPr lang="vi-VN" sz="7600" i="1" dirty="0" smtClean="0"/>
              <a:t>Culorile curcubeului '77</a:t>
            </a:r>
            <a:r>
              <a:rPr lang="vi-VN" sz="7600" dirty="0" smtClean="0"/>
              <a:t> (1979)</a:t>
            </a:r>
          </a:p>
          <a:p>
            <a:pPr lvl="1"/>
            <a:r>
              <a:rPr lang="vi-VN" sz="7600" i="1" dirty="0" smtClean="0"/>
              <a:t>Chassé-croisé</a:t>
            </a:r>
            <a:r>
              <a:rPr lang="vi-VN" sz="7600" dirty="0" smtClean="0"/>
              <a:t> (1983)</a:t>
            </a:r>
          </a:p>
          <a:p>
            <a:pPr lvl="1"/>
            <a:r>
              <a:rPr lang="vi-VN" sz="7600" i="1" dirty="0" smtClean="0"/>
              <a:t>Bonifacia</a:t>
            </a:r>
            <a:r>
              <a:rPr lang="vi-VN" sz="7600" dirty="0" smtClean="0"/>
              <a:t> (1986)</a:t>
            </a:r>
          </a:p>
          <a:p>
            <a:pPr lvl="1"/>
            <a:r>
              <a:rPr lang="vi-VN" sz="7600" i="1" dirty="0" smtClean="0"/>
              <a:t>Roman intim</a:t>
            </a:r>
            <a:r>
              <a:rPr lang="vi-VN" sz="7600" dirty="0" smtClean="0"/>
              <a:t> (1989)</a:t>
            </a:r>
          </a:p>
          <a:p>
            <a:pPr lvl="1"/>
            <a:r>
              <a:rPr lang="vi-VN" sz="7600" i="1" dirty="0" smtClean="0"/>
              <a:t>Astra</a:t>
            </a:r>
            <a:r>
              <a:rPr lang="vi-VN" sz="7600" dirty="0" smtClean="0"/>
              <a:t> (1992)</a:t>
            </a:r>
          </a:p>
          <a:p>
            <a:pPr lvl="1"/>
            <a:r>
              <a:rPr lang="vi-VN" sz="7600" i="1" dirty="0" smtClean="0"/>
              <a:t>Adameva</a:t>
            </a:r>
            <a:r>
              <a:rPr lang="vi-VN" sz="7600" dirty="0" smtClean="0"/>
              <a:t> (1995)</a:t>
            </a:r>
          </a:p>
          <a:p>
            <a:pPr lvl="1"/>
            <a:r>
              <a:rPr lang="vi-VN" sz="7600" i="1" dirty="0" smtClean="0"/>
              <a:t>Scrisori întredeschise</a:t>
            </a:r>
            <a:r>
              <a:rPr lang="en-US" sz="7600" i="1" dirty="0" smtClean="0"/>
              <a:t>(1995)</a:t>
            </a:r>
            <a:endParaRPr lang="vi-VN" sz="7600" dirty="0" smtClean="0"/>
          </a:p>
          <a:p>
            <a:pPr lvl="1"/>
            <a:r>
              <a:rPr lang="vi-VN" sz="7600" i="1" dirty="0" smtClean="0"/>
              <a:t>Jurnale</a:t>
            </a:r>
            <a:r>
              <a:rPr lang="vi-VN" sz="7600" dirty="0" smtClean="0"/>
              <a:t> (1997-2004)</a:t>
            </a:r>
          </a:p>
          <a:p>
            <a:pPr lvl="1"/>
            <a:r>
              <a:rPr lang="vi-VN" sz="7600" i="1" dirty="0" smtClean="0"/>
              <a:t>Garda inversă</a:t>
            </a:r>
            <a:r>
              <a:rPr lang="vi-VN" sz="7600" dirty="0" smtClean="0"/>
              <a:t> (1997)</a:t>
            </a:r>
            <a:r>
              <a:rPr lang="en-US" sz="7600" dirty="0" smtClean="0"/>
              <a:t> </a:t>
            </a:r>
            <a:r>
              <a:rPr lang="vi-VN" sz="7600" dirty="0" smtClean="0"/>
              <a:t>(1998)</a:t>
            </a:r>
          </a:p>
          <a:p>
            <a:pPr lvl="1"/>
            <a:r>
              <a:rPr lang="vi-VN" sz="7600" i="1" dirty="0" smtClean="0"/>
              <a:t>Alte jurnale</a:t>
            </a:r>
            <a:r>
              <a:rPr lang="vi-VN" sz="7600" dirty="0" smtClean="0"/>
              <a:t> (1998)</a:t>
            </a:r>
          </a:p>
          <a:p>
            <a:pPr lvl="1"/>
            <a:r>
              <a:rPr lang="vi-VN" sz="7600" i="1" dirty="0" smtClean="0"/>
              <a:t>Scrisuri (1972-1998)</a:t>
            </a:r>
            <a:endParaRPr lang="vi-VN" sz="7600" dirty="0" smtClean="0"/>
          </a:p>
          <a:p>
            <a:pPr lvl="1"/>
            <a:r>
              <a:rPr lang="vi-VN" sz="7600" i="1" dirty="0" smtClean="0"/>
              <a:t>Basarabia</a:t>
            </a:r>
            <a:r>
              <a:rPr lang="vi-VN" sz="7600" dirty="0" smtClean="0"/>
              <a:t> (2002)</a:t>
            </a:r>
          </a:p>
          <a:p>
            <a:pPr lvl="1"/>
            <a:r>
              <a:rPr lang="vi-VN" sz="7600" i="1" dirty="0" smtClean="0"/>
              <a:t>Săptămâna roșie: 28 iunie – 3 iulie sau Basarabia și Evreii</a:t>
            </a:r>
            <a:r>
              <a:rPr lang="vi-VN" sz="7600" dirty="0" smtClean="0"/>
              <a:t> (2003)</a:t>
            </a:r>
          </a:p>
          <a:p>
            <a:endParaRPr lang="en-US" dirty="0"/>
          </a:p>
        </p:txBody>
      </p:sp>
      <p:pic>
        <p:nvPicPr>
          <p:cNvPr id="4" name="Imagine 3" descr="Din Calidor.jpg"/>
          <p:cNvPicPr>
            <a:picLocks noChangeAspect="1"/>
          </p:cNvPicPr>
          <p:nvPr/>
        </p:nvPicPr>
        <p:blipFill>
          <a:blip r:embed="rId3" cstate="print"/>
          <a:stretch>
            <a:fillRect/>
          </a:stretch>
        </p:blipFill>
        <p:spPr>
          <a:xfrm>
            <a:off x="5410200" y="990600"/>
            <a:ext cx="3207703" cy="4609872"/>
          </a:xfrm>
          <a:prstGeom prst="rect">
            <a:avLst/>
          </a:prstGeom>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lme">
  <a:themeElements>
    <a:clrScheme name="Culm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ulm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lm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581</Words>
  <Application>Microsoft Office PowerPoint</Application>
  <PresentationFormat>Expunere pe ecran (4:3)</PresentationFormat>
  <Paragraphs>43</Paragraphs>
  <Slides>6</Slides>
  <Notes>6</Notes>
  <HiddenSlides>0</HiddenSlides>
  <MMClips>0</MMClips>
  <ScaleCrop>false</ScaleCrop>
  <HeadingPairs>
    <vt:vector size="4" baseType="variant">
      <vt:variant>
        <vt:lpstr>Temă</vt:lpstr>
      </vt:variant>
      <vt:variant>
        <vt:i4>1</vt:i4>
      </vt:variant>
      <vt:variant>
        <vt:lpstr>Titluri diapozitive</vt:lpstr>
      </vt:variant>
      <vt:variant>
        <vt:i4>6</vt:i4>
      </vt:variant>
    </vt:vector>
  </HeadingPairs>
  <TitlesOfParts>
    <vt:vector size="7" baseType="lpstr">
      <vt:lpstr>Culme</vt:lpstr>
      <vt:lpstr>Viata si opera lui paul Goma</vt:lpstr>
      <vt:lpstr>Date introductive</vt:lpstr>
      <vt:lpstr>Alte lucruri bine de stiut …</vt:lpstr>
      <vt:lpstr>Viața și opera…</vt:lpstr>
      <vt:lpstr>Manifestul politic…</vt:lpstr>
      <vt:lpstr>Volume Publicate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2012-03-12T12:50:57Z</dcterms:created>
  <dcterms:modified xsi:type="dcterms:W3CDTF">2013-03-05T10:13:05Z</dcterms:modified>
</cp:coreProperties>
</file>